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91" r:id="rId3"/>
    <p:sldId id="290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2" r:id="rId31"/>
    <p:sldId id="293" r:id="rId32"/>
    <p:sldId id="284" r:id="rId33"/>
    <p:sldId id="285" r:id="rId34"/>
    <p:sldId id="286" r:id="rId35"/>
    <p:sldId id="287" r:id="rId36"/>
    <p:sldId id="288" r:id="rId37"/>
    <p:sldId id="289" r:id="rId38"/>
    <p:sldId id="294" r:id="rId3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3875" autoAdjust="0"/>
  </p:normalViewPr>
  <p:slideViewPr>
    <p:cSldViewPr>
      <p:cViewPr varScale="1">
        <p:scale>
          <a:sx n="70" d="100"/>
          <a:sy n="70" d="100"/>
        </p:scale>
        <p:origin x="-1742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x-none" sz="1200" b="0" i="0" u="none" strike="noStrike" cap="none" baseline="0"/>
              <a:t>
</a:t>
            </a:r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x-none" sz="1200" b="0" i="0" u="none" strike="noStrike" cap="none" baseline="0"/>
              <a:t>
</a:t>
            </a:r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x-none"/>
              <a:t>
</a:t>
            </a:r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 marL="914400" lvl="1" indent="-317500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x-none" sz="1200" b="0" i="0" u="none" strike="noStrike" cap="none" baseline="0"/>
              <a:t>
</a:t>
            </a:r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 marL="0" marR="0" lvl="1" indent="-88900" algn="l" rtl="0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x-none" sz="1200" b="0" i="0" u="none" strike="noStrike" cap="none" baseline="0"/>
              <a:t>
</a:t>
            </a:r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  <a:p>
            <a:endParaRPr lang="x-none" sz="1200" b="0" i="0" u="none" strike="noStrike" cap="none" baseline="0"/>
          </a:p>
        </p:txBody>
      </p:sp>
    </p:spTree>
    <p:extLst>
      <p:ext uri="{BB962C8B-B14F-4D97-AF65-F5344CB8AC3E}">
        <p14:creationId xmlns:p14="http://schemas.microsoft.com/office/powerpoint/2010/main" val="39144117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N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Desertec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NA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Desertec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x-none" sz="1800" b="0" i="0" u="none" strike="noStrike" cap="none" baseline="0"/>
              <a:t>http://</a:t>
            </a:r>
            <a:r>
              <a:rPr lang="x-none" sz="1800" b="0" i="0" u="none" strike="noStrike" cap="none" baseline="0" smtClean="0"/>
              <a:t>www.erneuerbare-energien.de/files/english/pdf/application/pdf/ee_in_deutschland_graf_tab_en.pdf</a:t>
            </a:r>
            <a:endParaRPr lang="nl-BE" sz="1800" b="0" i="0" u="none" strike="noStrike" cap="none" baseline="0" dirty="0" smtClean="0"/>
          </a:p>
          <a:p>
            <a:pPr>
              <a:buNone/>
            </a:pPr>
            <a:r>
              <a:rPr lang="nl-BE" sz="1800" b="0" i="0" u="none" strike="noStrike" cap="none" baseline="0" dirty="0" smtClean="0"/>
              <a:t>Die investeringen zijn al langer aan de gang, sinds eind jaren 90 is er veel meer sprake van hernieuwbare energie.</a:t>
            </a:r>
          </a:p>
          <a:p>
            <a:pPr>
              <a:buNone/>
            </a:pPr>
            <a:r>
              <a:rPr lang="nl-BE" sz="1800" b="0" i="0" u="none" strike="noStrike" cap="none" baseline="0" dirty="0" smtClean="0"/>
              <a:t>De laatste jaren is men dus vooral op zonnepanelen aan het richten.</a:t>
            </a:r>
            <a:endParaRPr lang="x-none" sz="1800" b="0" i="0" u="none" strike="noStrike" cap="none" baseline="0"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Dit is een algemeen beeld van de energievoorziening</a:t>
            </a:r>
            <a:r>
              <a:rPr lang="nl-BE" baseline="0" dirty="0" smtClean="0"/>
              <a:t> in Duitsland over de afgelopen jaren.</a:t>
            </a:r>
          </a:p>
          <a:p>
            <a:r>
              <a:rPr lang="nl-BE" baseline="0" dirty="0" smtClean="0"/>
              <a:t>Nogmaals kan je zien dat het aandeel hernieuwbare energie toeneemt en vooral ook dat het </a:t>
            </a:r>
          </a:p>
          <a:p>
            <a:r>
              <a:rPr lang="nl-BE" baseline="0" dirty="0" smtClean="0"/>
              <a:t>Aandeel van energie uit kolen drastisch verminderd is. En maar goed ook aangezien het één van de meest vervuilende vormen van energiewinning is.</a:t>
            </a:r>
          </a:p>
          <a:p>
            <a:r>
              <a:rPr lang="nl-BE" baseline="0" dirty="0" smtClean="0"/>
              <a:t>Er is dus een positieve tendens bezig in Duitsland!</a:t>
            </a:r>
            <a:endParaRPr dirty="0"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x-none" sz="1800" b="0" i="0" u="none" strike="noStrike" cap="none" baseline="0"/>
              <a:t>http://ipsnouvelles.be/print.php?idnews=8573</a:t>
            </a:r>
          </a:p>
          <a:p>
            <a:pPr>
              <a:buNone/>
            </a:pPr>
            <a:r>
              <a:rPr lang="nl-BE" sz="1800" b="0" i="0" u="none" strike="noStrike" cap="none" baseline="0" dirty="0" smtClean="0"/>
              <a:t>H</a:t>
            </a:r>
            <a:r>
              <a:rPr lang="x-none" sz="1800" b="0" i="0" u="none" strike="noStrike" cap="none" baseline="0" smtClean="0"/>
              <a:t>ttp</a:t>
            </a:r>
            <a:r>
              <a:rPr lang="x-none" sz="1800" b="0" i="0" u="none" strike="noStrike" cap="none" baseline="0"/>
              <a:t>://</a:t>
            </a:r>
            <a:r>
              <a:rPr lang="x-none" sz="1800" b="0" i="0" u="none" strike="noStrike" cap="none" baseline="0" smtClean="0"/>
              <a:t>www.ode.be/ode/publicaties/nieuwsbrief/11-zonnestroom/733-duitsland-steunt-plan-voor-zonne-energie-van-marokko</a:t>
            </a:r>
            <a:endParaRPr lang="nl-BE" sz="1800" b="0" i="0" u="none" strike="noStrike" cap="none" baseline="0" dirty="0" smtClean="0"/>
          </a:p>
          <a:p>
            <a:pPr>
              <a:buNone/>
            </a:pPr>
            <a:endParaRPr lang="nl-BE" sz="1800" b="0" i="0" u="none" strike="noStrike" cap="none" baseline="0" dirty="0" smtClean="0"/>
          </a:p>
          <a:p>
            <a:pPr>
              <a:buNone/>
            </a:pPr>
            <a:r>
              <a:rPr lang="nl-BE" sz="1800" b="0" i="0" u="none" strike="noStrike" cap="none" baseline="0" dirty="0" smtClean="0"/>
              <a:t>Er zijn ook wel enkele opmerkingen!</a:t>
            </a:r>
          </a:p>
          <a:p>
            <a:pPr>
              <a:buNone/>
            </a:pPr>
            <a:endParaRPr lang="x-none" sz="1800" b="0" i="0" u="none" strike="noStrike" cap="none" baseline="0"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nl-BE" sz="1800" b="0" i="0" u="none" strike="noStrike" cap="none" baseline="0" dirty="0" smtClean="0"/>
              <a:t>Naar de toekomst toe wil Duitsland wel een grote overschakeling maken naar hernieuwbare energie!</a:t>
            </a:r>
          </a:p>
          <a:p>
            <a:pPr>
              <a:buNone/>
            </a:pPr>
            <a:r>
              <a:rPr lang="nl-BE" sz="1800" b="0" i="0" u="none" strike="noStrike" cap="none" baseline="0" dirty="0" smtClean="0"/>
              <a:t>Hun plan bestaat uit </a:t>
            </a:r>
            <a:r>
              <a:rPr lang="x-none" sz="1800" b="0" i="0" u="none" strike="noStrike" cap="none" baseline="0" smtClean="0"/>
              <a:t>3 </a:t>
            </a:r>
            <a:r>
              <a:rPr lang="x-none" sz="1800" b="0" i="0" u="none" strike="noStrike" cap="none" baseline="0"/>
              <a:t>grote </a:t>
            </a:r>
            <a:r>
              <a:rPr lang="x-none" sz="1800" b="0" i="0" u="none" strike="noStrike" cap="none" baseline="0" smtClean="0"/>
              <a:t>punten</a:t>
            </a:r>
            <a:r>
              <a:rPr lang="nl-BE" sz="1800" b="0" i="0" u="none" strike="noStrike" cap="none" baseline="0" dirty="0" smtClean="0"/>
              <a:t>.</a:t>
            </a:r>
            <a:endParaRPr lang="x-none" sz="1800" b="0" i="0" u="none" strike="noStrike" cap="none" baseline="0"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ct val="61111"/>
              <a:buFont typeface="Arial"/>
              <a:buNone/>
            </a:pPr>
            <a:r>
              <a:rPr lang="x-none" sz="1800"/>
              <a:t>3 grote </a:t>
            </a:r>
            <a:r>
              <a:rPr lang="x-none" sz="1800" smtClean="0"/>
              <a:t>punten</a:t>
            </a:r>
            <a:endParaRPr lang="nl-BE" sz="1800" dirty="0" smtClean="0"/>
          </a:p>
          <a:p>
            <a:pPr lvl="0">
              <a:buClr>
                <a:srgbClr val="000000"/>
              </a:buClr>
              <a:buSzPct val="61111"/>
              <a:buFont typeface="Arial"/>
              <a:buNone/>
            </a:pPr>
            <a:r>
              <a:rPr lang="nl-BE" sz="1800" dirty="0" smtClean="0">
                <a:sym typeface="Wingdings" pitchFamily="2" charset="2"/>
              </a:rPr>
              <a:t>&lt;-&gt;</a:t>
            </a:r>
            <a:r>
              <a:rPr lang="nl-BE" sz="1800" baseline="0" dirty="0" smtClean="0">
                <a:sym typeface="Wingdings" pitchFamily="2" charset="2"/>
              </a:rPr>
              <a:t> Nederland wil kerncentrales openen!</a:t>
            </a:r>
            <a:endParaRPr lang="x-none" sz="1800"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lvl="0">
              <a:buClr>
                <a:srgbClr val="000000"/>
              </a:buClr>
              <a:buSzPct val="25000"/>
              <a:buFont typeface="Arial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x-none" sz="1800" b="0" i="0" u="none" strike="noStrike" cap="none" baseline="0"/>
              <a:t>Algemeen</a:t>
            </a:r>
          </a:p>
          <a:p>
            <a:pPr>
              <a:buNone/>
            </a:pPr>
            <a:r>
              <a:rPr lang="x-none" sz="1800" b="0" i="0" u="none" strike="noStrike" cap="none" baseline="0"/>
              <a:t>http://www.niederlande.diplo.de/Vertretung/niederlande/nl/06__Wi/Energie_20und_20Umwelt/Energiewende__ArtWesterwelle.html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Groot deel Nucleair</a:t>
            </a:r>
          </a:p>
          <a:p>
            <a:r>
              <a:rPr lang="nl-BE" dirty="0" smtClean="0"/>
              <a:t>Nog 50% afhankelijk</a:t>
            </a:r>
            <a:r>
              <a:rPr lang="nl-BE" baseline="0" dirty="0" smtClean="0"/>
              <a:t> van fossiele</a:t>
            </a:r>
          </a:p>
          <a:p>
            <a:endParaRPr dirty="0"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 dirty="0"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In een straal van 300 km heeft elke Franse inwoner een kernreactor </a:t>
            </a:r>
          </a:p>
          <a:p>
            <a:r>
              <a:rPr lang="nl-BE" dirty="0" smtClean="0"/>
              <a:t>CO2 uitstoot ongeveer ¼ van EU-gemiddelde</a:t>
            </a:r>
            <a:r>
              <a:rPr lang="nl-BE" baseline="0" dirty="0" smtClean="0"/>
              <a:t> per KWh (ook door </a:t>
            </a:r>
            <a:r>
              <a:rPr lang="nl-BE" baseline="0" dirty="0" err="1" smtClean="0"/>
              <a:t>hydro</a:t>
            </a:r>
            <a:r>
              <a:rPr lang="nl-BE" baseline="0" dirty="0" smtClean="0"/>
              <a:t>)</a:t>
            </a:r>
          </a:p>
          <a:p>
            <a:r>
              <a:rPr lang="nl-BE" baseline="0" dirty="0" smtClean="0"/>
              <a:t>Veel reactoren waardoor er ook veel kans is op een kernramp. Veel sites op grens met buurlanden. In 2010 1000 ongevallen op nucleaire sites (weetje veel kernwapens)</a:t>
            </a:r>
          </a:p>
          <a:p>
            <a:r>
              <a:rPr lang="nl-BE" baseline="0" dirty="0" smtClean="0"/>
              <a:t>EDF produceert ongeveer 22% van de totale energieproductie van de EU</a:t>
            </a:r>
          </a:p>
          <a:p>
            <a:r>
              <a:rPr lang="nl-BE" baseline="0" dirty="0" smtClean="0"/>
              <a:t>Lage prijs =&gt; +- 30 % goedkoper dan EU gemiddelde door zware subsidiering door de staat en de stabiele kost van nucleaire energie</a:t>
            </a:r>
            <a:endParaRPr dirty="0"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40% stijging van capaciteit windenergie van</a:t>
            </a:r>
            <a:r>
              <a:rPr lang="nl-BE" baseline="0" dirty="0" smtClean="0"/>
              <a:t> 2009 =&gt; 2010</a:t>
            </a:r>
            <a:endParaRPr dirty="0"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Supply </a:t>
            </a:r>
            <a:r>
              <a:rPr lang="nl-BE" dirty="0" smtClean="0">
                <a:sym typeface="Wingdings" pitchFamily="2" charset="2"/>
              </a:rPr>
              <a:t> binnen en buitenland</a:t>
            </a:r>
            <a:endParaRPr lang="nl-BE" dirty="0" smtClean="0"/>
          </a:p>
          <a:p>
            <a:r>
              <a:rPr lang="nl-BE" dirty="0" smtClean="0"/>
              <a:t>IEA</a:t>
            </a:r>
            <a:r>
              <a:rPr lang="nl-BE" baseline="0" dirty="0" smtClean="0"/>
              <a:t> = International Energy Agency</a:t>
            </a:r>
            <a:endParaRPr dirty="0"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We weten nu wat hoogstwaarschijnlijk</a:t>
            </a:r>
            <a:r>
              <a:rPr lang="nl-BE" baseline="0" dirty="0" smtClean="0"/>
              <a:t> het toekomstscenario zal zijn. </a:t>
            </a:r>
            <a:r>
              <a:rPr lang="nl-BE" baseline="0" dirty="0" err="1" smtClean="0"/>
              <a:t>Hollande</a:t>
            </a:r>
            <a:r>
              <a:rPr lang="nl-BE" baseline="0" dirty="0" smtClean="0"/>
              <a:t> is gewonnen dus </a:t>
            </a:r>
            <a:r>
              <a:rPr lang="nl-BE" baseline="0" dirty="0" err="1" smtClean="0"/>
              <a:t>afbouwing</a:t>
            </a:r>
            <a:r>
              <a:rPr lang="nl-BE" baseline="0" dirty="0" smtClean="0"/>
              <a:t> kernenergie</a:t>
            </a:r>
          </a:p>
          <a:p>
            <a:r>
              <a:rPr lang="nl-BE" baseline="0" dirty="0" smtClean="0"/>
              <a:t>Sarkozy was voor de nieuwe 3</a:t>
            </a:r>
            <a:r>
              <a:rPr lang="nl-BE" baseline="30000" dirty="0" smtClean="0"/>
              <a:t>e</a:t>
            </a:r>
            <a:r>
              <a:rPr lang="nl-BE" baseline="0" dirty="0" smtClean="0"/>
              <a:t> gen European </a:t>
            </a:r>
            <a:r>
              <a:rPr lang="nl-BE" baseline="0" dirty="0" err="1" smtClean="0"/>
              <a:t>Pressurized</a:t>
            </a:r>
            <a:r>
              <a:rPr lang="nl-BE" baseline="0" dirty="0" smtClean="0"/>
              <a:t> Reactors (veiliger en meer capaciteit).. Maar 4</a:t>
            </a:r>
            <a:r>
              <a:rPr lang="nl-BE" baseline="30000" dirty="0" smtClean="0"/>
              <a:t>e</a:t>
            </a:r>
            <a:r>
              <a:rPr lang="nl-BE" baseline="0" dirty="0" smtClean="0"/>
              <a:t> gen zouden ook kernafval kunnen gebruiken als brandstof (veel langer met uraniumreserves doen + vermindering afval)</a:t>
            </a:r>
          </a:p>
          <a:p>
            <a:r>
              <a:rPr lang="nl-BE" baseline="0" dirty="0" smtClean="0"/>
              <a:t>Voordelen: Betere spreiding van energieproductiemethoden (minder afhankelijk van 1 bron)</a:t>
            </a:r>
          </a:p>
          <a:p>
            <a:r>
              <a:rPr lang="nl-BE" baseline="0" dirty="0" smtClean="0"/>
              <a:t>                minder kans op nucleaire rampen + minder kernafval</a:t>
            </a:r>
            <a:endParaRPr dirty="0"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nl-BE" sz="1800" b="0" i="0" u="none" strike="noStrike" cap="none" baseline="0" dirty="0" smtClean="0"/>
              <a:t>25.000 MW </a:t>
            </a:r>
            <a:r>
              <a:rPr lang="nl-BE" sz="1800" b="0" i="0" u="none" strike="noStrike" cap="none" baseline="0" dirty="0" smtClean="0">
                <a:sym typeface="Wingdings" pitchFamily="2" charset="2"/>
              </a:rPr>
              <a:t> 25.000.000 huishoudens (+- x 1000)</a:t>
            </a:r>
          </a:p>
          <a:p>
            <a:pPr>
              <a:buNone/>
            </a:pPr>
            <a:r>
              <a:rPr lang="nl-BE" sz="1800" b="0" i="0" u="none" strike="noStrike" cap="none" baseline="0" dirty="0" smtClean="0">
                <a:sym typeface="Wingdings" pitchFamily="2" charset="2"/>
              </a:rPr>
              <a:t>Hydro is een propere, duurzame manier om elektriciteit op te wekken. In Frankrijk veel plaatsen waar dit toegepast kan worden</a:t>
            </a:r>
          </a:p>
          <a:p>
            <a:pPr>
              <a:buNone/>
            </a:pPr>
            <a:r>
              <a:rPr lang="nl-BE" sz="1800" b="0" i="0" u="none" strike="noStrike" cap="none" baseline="0" dirty="0" smtClean="0">
                <a:sym typeface="Wingdings" pitchFamily="2" charset="2"/>
              </a:rPr>
              <a:t>Onderzoek nodig naar wat het effect is op fauna en flora en hoe deze effecten geminimaliseerd kunnen worden</a:t>
            </a:r>
            <a:endParaRPr lang="x-none" sz="1800" b="0" i="0" u="none" strike="noStrike" cap="none" baseline="0"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r>
              <a:rPr lang="nl-BE" dirty="0" smtClean="0"/>
              <a:t>Frankrijk heeft veel bossen en afvalverbrandingsovens die groene energie kunnen produceren. Er kan echter gediscussieerd</a:t>
            </a:r>
            <a:r>
              <a:rPr lang="nl-BE" baseline="0" dirty="0" smtClean="0"/>
              <a:t> worden of deze vorm van groene energie wel zo groen is want er komen veel broeikasgassen vrij. Afval wordt echter wel zeer sterk gereduceerd wat dan weer een voordeel is.</a:t>
            </a:r>
          </a:p>
          <a:p>
            <a:r>
              <a:rPr lang="nl-BE" baseline="0" dirty="0" smtClean="0"/>
              <a:t>Geothermie heeft markt in </a:t>
            </a:r>
            <a:r>
              <a:rPr lang="nl-BE" baseline="0" dirty="0" err="1" smtClean="0"/>
              <a:t>frankrijk</a:t>
            </a:r>
            <a:r>
              <a:rPr lang="nl-BE" baseline="0" dirty="0" smtClean="0"/>
              <a:t> nog niet veroverd, alhoewel dit mogelijk is op vele locaties in het land. In opmars door stijgende E-prijzen, milieubelastingen en veranderende maatschappelijke visie (“populair worden van groene energie”)</a:t>
            </a:r>
          </a:p>
          <a:p>
            <a:r>
              <a:rPr lang="nl-BE" baseline="0" dirty="0" smtClean="0"/>
              <a:t>Eerste proefgetijdencentrale ter wereld in La Rance.. Techniek echter nog niet helemaal op punt en dus meer onderzoek vereist</a:t>
            </a:r>
            <a:endParaRPr dirty="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Californië is zogezegd een milieuvriendelijke staat</a:t>
            </a:r>
            <a:r>
              <a:rPr lang="nl-BE" baseline="0" dirty="0" smtClean="0"/>
              <a:t> met veel zon! </a:t>
            </a:r>
          </a:p>
          <a:p>
            <a:r>
              <a:rPr lang="nl-BE" baseline="0" dirty="0" smtClean="0"/>
              <a:t>0,46 GW in heel VS en bij ons 0,3 GW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Nederland gebruikt nog</a:t>
            </a:r>
            <a:r>
              <a:rPr lang="nl-BE" baseline="0" dirty="0" smtClean="0"/>
              <a:t> zeer veel fossiele brandstoffen (+- 95%) =&gt; door gasreserves van </a:t>
            </a:r>
            <a:r>
              <a:rPr lang="nl-BE" baseline="0" dirty="0" err="1" smtClean="0"/>
              <a:t>nederland</a:t>
            </a:r>
            <a:endParaRPr lang="nl-BE" baseline="0" dirty="0" smtClean="0"/>
          </a:p>
          <a:p>
            <a:r>
              <a:rPr lang="nl-BE" baseline="0" dirty="0" smtClean="0"/>
              <a:t>Frankrijk gebruikt voor de ongeveer de helft nog fossiele brandstoffen =&gt; door grote aandeel van nucleaire energie en </a:t>
            </a:r>
            <a:r>
              <a:rPr lang="nl-BE" baseline="0" dirty="0" err="1" smtClean="0"/>
              <a:t>hydro</a:t>
            </a:r>
            <a:endParaRPr lang="nl-BE" baseline="0" dirty="0" smtClean="0"/>
          </a:p>
          <a:p>
            <a:r>
              <a:rPr lang="nl-BE" baseline="0" dirty="0" smtClean="0"/>
              <a:t>Duitsland en </a:t>
            </a:r>
            <a:r>
              <a:rPr lang="nl-BE" baseline="0" dirty="0" err="1" smtClean="0"/>
              <a:t>Belgie</a:t>
            </a:r>
            <a:r>
              <a:rPr lang="nl-BE" baseline="0" dirty="0" smtClean="0"/>
              <a:t> gebruiken nog 75-80% fossiele brandstoffen =&gt; </a:t>
            </a:r>
            <a:r>
              <a:rPr lang="nl-BE" baseline="0" dirty="0" err="1" smtClean="0"/>
              <a:t>duitsland</a:t>
            </a:r>
            <a:r>
              <a:rPr lang="nl-BE" baseline="0" dirty="0" smtClean="0"/>
              <a:t> omdat ze veel kolen hebben en kernenergie willen stopzetten</a:t>
            </a:r>
          </a:p>
          <a:p>
            <a:endParaRPr lang="nl-BE" baseline="0" dirty="0" smtClean="0"/>
          </a:p>
          <a:p>
            <a:r>
              <a:rPr lang="nl-BE" baseline="0" dirty="0" smtClean="0"/>
              <a:t>Frankrijk zeer veel kernenergie.. </a:t>
            </a:r>
            <a:r>
              <a:rPr lang="nl-BE" baseline="0" dirty="0" err="1" smtClean="0"/>
              <a:t>Belgie</a:t>
            </a:r>
            <a:r>
              <a:rPr lang="nl-BE" baseline="0" dirty="0" smtClean="0"/>
              <a:t> en </a:t>
            </a:r>
            <a:r>
              <a:rPr lang="nl-BE" baseline="0" dirty="0" err="1" smtClean="0"/>
              <a:t>nederland</a:t>
            </a:r>
            <a:r>
              <a:rPr lang="nl-BE" baseline="0" dirty="0" smtClean="0"/>
              <a:t> lopen nog sterk achter qua hernieuwbare energie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1" indent="-88900" algn="l" rtl="0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x-none" sz="1200" b="0" i="0" u="none" strike="noStrike" cap="none" baseline="0" smtClean="0"/>
              <a:t>
</a:t>
            </a:r>
          </a:p>
          <a:p>
            <a:endParaRPr lang="x-none" sz="1200" b="0" i="0" u="none" strike="noStrike" cap="none" baseline="0" smtClean="0"/>
          </a:p>
          <a:p>
            <a:endParaRPr lang="x-none" sz="1200" b="0" i="0" u="none" strike="noStrike" cap="none" baseline="0" smtClean="0"/>
          </a:p>
          <a:p>
            <a:endParaRPr lang="x-none" sz="1200" b="0" i="0" u="none" strike="noStrike" cap="none" baseline="0" smtClean="0"/>
          </a:p>
          <a:p>
            <a:endParaRPr lang="x-none" sz="1200" b="0" i="0" u="none" strike="noStrike" cap="none" baseline="0" smtClean="0"/>
          </a:p>
          <a:p>
            <a:endParaRPr lang="x-none" sz="1200" b="0" i="0" u="none" strike="noStrike" cap="none" baseline="0" smtClean="0"/>
          </a:p>
          <a:p>
            <a:endParaRPr lang="x-none" sz="1200" b="0" i="0" u="none" strike="noStrike" cap="none" baseline="0" smtClean="0"/>
          </a:p>
          <a:p>
            <a:endParaRPr lang="x-none" sz="1200" b="0" i="0" u="none" strike="noStrike" cap="none" baseline="0"/>
          </a:p>
        </p:txBody>
      </p:sp>
    </p:spTree>
    <p:extLst>
      <p:ext uri="{BB962C8B-B14F-4D97-AF65-F5344CB8AC3E}">
        <p14:creationId xmlns:p14="http://schemas.microsoft.com/office/powerpoint/2010/main" val="2902812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Stagnatie tot daling van energieverbruik </a:t>
            </a:r>
            <a:r>
              <a:rPr lang="nl-BE" smtClean="0"/>
              <a:t>per persoon</a:t>
            </a:r>
            <a:endParaRPr dirty="0"/>
          </a:p>
        </p:txBody>
      </p:sp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ENKEL productie van Nederland!</a:t>
            </a:r>
            <a:endParaRPr dirty="0"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Dringend investeringen nodig in alternatieve</a:t>
            </a:r>
            <a:r>
              <a:rPr lang="nl-BE" baseline="0" dirty="0" smtClean="0"/>
              <a:t> energiebronnen! Hoe minder afhankelijk van (vaak politiek instabielere) landen buiten EU, hoe beter voor prijs en zekerheid.</a:t>
            </a:r>
            <a:endParaRPr dirty="0"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Algemene</a:t>
            </a:r>
            <a:r>
              <a:rPr lang="nl-BE" baseline="0" dirty="0" smtClean="0"/>
              <a:t> stijging.. </a:t>
            </a:r>
            <a:r>
              <a:rPr lang="nl-BE" baseline="0" dirty="0" err="1" smtClean="0"/>
              <a:t>Belgie</a:t>
            </a:r>
            <a:r>
              <a:rPr lang="nl-BE" baseline="0" dirty="0" smtClean="0"/>
              <a:t> loopt momenteel nog achter.. Frankrijk gedaald door sterke investeringen in kernenergie.. Gaat misschien veranderen in toekomst?</a:t>
            </a:r>
            <a:endParaRPr dirty="0"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Kaartje met percentage </a:t>
            </a:r>
            <a:r>
              <a:rPr lang="nl-BE" dirty="0" smtClean="0"/>
              <a:t>elektriciteitsopwekking uit duurzame bronnen</a:t>
            </a:r>
            <a:r>
              <a:rPr lang="nl-BE" baseline="0" dirty="0" smtClean="0"/>
              <a:t> </a:t>
            </a:r>
            <a:r>
              <a:rPr lang="nl-BE" baseline="0" dirty="0" smtClean="0"/>
              <a:t>per land</a:t>
            </a:r>
          </a:p>
          <a:p>
            <a:endParaRPr lang="nl-BE" baseline="0" dirty="0" smtClean="0"/>
          </a:p>
          <a:p>
            <a:r>
              <a:rPr lang="nl-BE" baseline="0" smtClean="0"/>
              <a:t>Filmpje </a:t>
            </a:r>
            <a:r>
              <a:rPr lang="nl-BE" baseline="0" dirty="0" smtClean="0"/>
              <a:t>van visie rondom energie in </a:t>
            </a:r>
            <a:r>
              <a:rPr lang="nl-BE" baseline="0" dirty="0" err="1" smtClean="0"/>
              <a:t>europa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x-none" sz="1100"/>
              <a:t>EU-</a:t>
            </a:r>
            <a:r>
              <a:rPr lang="x-none" sz="1100" u="sng">
                <a:solidFill>
                  <a:schemeClr val="hlink"/>
                </a:solidFill>
                <a:hlinkClick r:id="rId3"/>
              </a:rPr>
              <a:t>MENA</a:t>
            </a:r>
            <a:r>
              <a:rPr lang="x-none" sz="1100"/>
              <a:t> region (Europe, Middle East, Northern Africa)</a:t>
            </a:r>
          </a:p>
          <a:p>
            <a:pPr>
              <a:buNone/>
            </a:pPr>
            <a:r>
              <a:rPr lang="x-none" sz="1100"/>
              <a:t>By 2050, investments into solar plants and transmission lines would be total €400 billion.</a:t>
            </a:r>
            <a:r>
              <a:rPr lang="x-none" sz="1100" u="sng">
                <a:solidFill>
                  <a:schemeClr val="hlink"/>
                </a:solidFill>
                <a:hlinkClick r:id="rId4"/>
              </a:rPr>
              <a:t>[10]</a:t>
            </a:r>
            <a:r>
              <a:rPr lang="x-none" sz="1100"/>
              <a:t> The exact plan, including technical and financial requirements, will be designed by 2012.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x-none" sz="1100"/>
              <a:t>EU-</a:t>
            </a:r>
            <a:r>
              <a:rPr lang="x-none" sz="1100" u="sng">
                <a:solidFill>
                  <a:schemeClr val="hlink"/>
                </a:solidFill>
                <a:hlinkClick r:id="rId3"/>
              </a:rPr>
              <a:t>MENA</a:t>
            </a:r>
            <a:r>
              <a:rPr lang="x-none" sz="1100"/>
              <a:t> region (Europe, Middle East, Northern Africa)</a:t>
            </a:r>
          </a:p>
          <a:p>
            <a:pPr lvl="0">
              <a:buClr>
                <a:srgbClr val="000000"/>
              </a:buClr>
              <a:buSzPct val="100000"/>
              <a:buFont typeface="Arial"/>
              <a:buNone/>
            </a:pPr>
            <a:r>
              <a:rPr lang="x-none" sz="1100"/>
              <a:t>By 2050, investments into solar plants and transmission lines would be total €400 billion.</a:t>
            </a:r>
            <a:r>
              <a:rPr lang="x-none" sz="1100" u="sng">
                <a:solidFill>
                  <a:schemeClr val="hlink"/>
                </a:solidFill>
                <a:hlinkClick r:id="rId4"/>
              </a:rPr>
              <a:t>[10]</a:t>
            </a:r>
            <a:r>
              <a:rPr lang="x-none" sz="1100"/>
              <a:t> The exact plan, including technical and financial requirements, will be designed by 2012.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x-none" sz="1800" b="0" i="0" u="none" strike="noStrike" cap="none" baseline="0"/>
              <a:t>http://www.duitslandweb.nl/actueel/uitgelicht/2011/12/der-spiegel-kijkt-verbaasd-naar-nederlands-energiebeleid.html </a:t>
            </a:r>
            <a:r>
              <a:rPr lang="x-none" sz="1800" b="0" i="0" u="none" strike="noStrike" cap="none" baseline="0">
                <a:latin typeface="Arial"/>
                <a:ea typeface="Arial"/>
                <a:cs typeface="Arial"/>
                <a:sym typeface="Arial"/>
              </a:rPr>
              <a:t>➔ misschien erbij vermelden? Ter vergelijking?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Biomassa is geen groene energie </a:t>
            </a:r>
            <a:r>
              <a:rPr lang="nl-BE" dirty="0" smtClean="0">
                <a:sym typeface="Wingdings" pitchFamily="2" charset="2"/>
              </a:rPr>
              <a:t> percentage ligt dus lager</a:t>
            </a:r>
          </a:p>
          <a:p>
            <a:r>
              <a:rPr lang="nl-BE" dirty="0" smtClean="0">
                <a:sym typeface="Wingdings" pitchFamily="2" charset="2"/>
              </a:rPr>
              <a:t>Waterkracht  niet efficiënt</a:t>
            </a:r>
            <a:r>
              <a:rPr lang="nl-BE" baseline="0" dirty="0" smtClean="0">
                <a:sym typeface="Wingdings" pitchFamily="2" charset="2"/>
              </a:rPr>
              <a:t> door gering hoogteverschil</a:t>
            </a: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171450" marR="0" lvl="0" indent="-171450" algn="l" rtl="0">
              <a:buClr>
                <a:srgbClr val="000000"/>
              </a:buClr>
              <a:buSzPct val="152777"/>
              <a:buFont typeface="Arial"/>
              <a:buChar char="•"/>
            </a:pPr>
            <a:r>
              <a:rPr lang="x-none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Grijze energie is energie die is opgewekt met behulp van fossiele brandstoffen.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2777"/>
              <a:buFont typeface="Arial"/>
              <a:buChar char="•"/>
            </a:pPr>
            <a:r>
              <a:rPr lang="x-none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Geïntegreerde energiemarkt waarbij elk land profiteert van zijn comparatief voordeel om goedkope energiemix in EU te bekomen </a:t>
            </a:r>
          </a:p>
          <a:p>
            <a:pPr marL="6286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2777"/>
              <a:buFont typeface="Arial"/>
              <a:buChar char="•"/>
            </a:pPr>
            <a:r>
              <a:rPr lang="x-none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Heen en weer verkeer</a:t>
            </a:r>
          </a:p>
          <a:p>
            <a:endParaRPr lang="x-none"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Uitgedrukt</a:t>
            </a:r>
            <a:r>
              <a:rPr lang="nl-BE" baseline="0" dirty="0" smtClean="0"/>
              <a:t> in huishoudens &lt;-&gt; industrie vraagt veel meer</a:t>
            </a:r>
            <a:endParaRPr dirty="0"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buNone/>
            </a:pPr>
            <a:r>
              <a:rPr lang="x-none" sz="1800" b="0" i="0" u="none" strike="noStrike" cap="none" baseline="0"/>
              <a:t>http://</a:t>
            </a:r>
            <a:r>
              <a:rPr lang="x-none" sz="1800" b="0" i="0" u="none" strike="noStrike" cap="none" baseline="0" smtClean="0"/>
              <a:t>www.erneuerbare-energien.de/files/english/pdf/application/pdf/ee_in_deutschland_graf_tab_en.pdf</a:t>
            </a:r>
            <a:endParaRPr lang="nl-BE" sz="1800" b="0" i="0" u="none" strike="noStrike" cap="none" baseline="0" dirty="0" smtClean="0"/>
          </a:p>
          <a:p>
            <a:pPr>
              <a:buNone/>
            </a:pPr>
            <a:endParaRPr lang="nl-BE" sz="1800" b="0" i="0" u="none" strike="noStrike" cap="none" baseline="0" dirty="0" smtClean="0"/>
          </a:p>
          <a:p>
            <a:pPr>
              <a:buNone/>
            </a:pPr>
            <a:r>
              <a:rPr lang="nl-BE" sz="1800" b="0" i="0" u="none" strike="noStrike" cap="none" baseline="0" dirty="0" smtClean="0"/>
              <a:t>Op deze figuur is te zien hoe de energievoorziening in Duitsland verdeeld is onder de verschillende bronnen.</a:t>
            </a:r>
          </a:p>
          <a:p>
            <a:pPr>
              <a:buNone/>
            </a:pPr>
            <a:r>
              <a:rPr lang="nl-BE" sz="1800" b="0" i="0" u="none" strike="noStrike" cap="none" baseline="0" dirty="0" smtClean="0"/>
              <a:t>3 grote stukken: Olie, Kolen en aardgas. % kernenergie is equivalent aan hernieuwbare bronnen.</a:t>
            </a:r>
          </a:p>
          <a:p>
            <a:pPr>
              <a:buNone/>
            </a:pPr>
            <a:r>
              <a:rPr lang="nl-BE" sz="1800" b="0" i="0" u="none" strike="noStrike" cap="none" baseline="0" dirty="0" smtClean="0"/>
              <a:t>In 2012 is het aandeel hernieuwbare energie zelfs al opgelopen tot 17%!! De CO2 uitstoot verlaag alle jaren met ongeveer 1% en die tendens</a:t>
            </a:r>
          </a:p>
          <a:p>
            <a:pPr>
              <a:buNone/>
            </a:pPr>
            <a:r>
              <a:rPr lang="nl-BE" sz="1800" b="0" i="0" u="none" strike="noStrike" cap="none" baseline="0" dirty="0" smtClean="0"/>
              <a:t>Blijkt zich voort te zetten.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buSzPct val="25000"/>
              <a:buNone/>
            </a:pPr>
            <a:r>
              <a:rPr lang="x-none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r>
              <a:rPr lang="nl-BE" dirty="0" smtClean="0"/>
              <a:t>Duitsland investeert</a:t>
            </a:r>
            <a:r>
              <a:rPr lang="nl-BE" baseline="0" dirty="0" smtClean="0"/>
              <a:t> heel veel in hernieuwbare energie (23 miljard)</a:t>
            </a:r>
          </a:p>
          <a:p>
            <a:r>
              <a:rPr lang="nl-BE" baseline="0" dirty="0" smtClean="0"/>
              <a:t>Zoals je duidelijk kan zien vooral in zonnepanelen (zie 40% </a:t>
            </a:r>
            <a:r>
              <a:rPr lang="nl-BE" baseline="0" dirty="0" err="1" smtClean="0"/>
              <a:t>opp</a:t>
            </a:r>
            <a:r>
              <a:rPr lang="nl-BE" baseline="0" dirty="0" smtClean="0"/>
              <a:t>)</a:t>
            </a:r>
            <a:endParaRPr dirty="0"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2" name="Rectangle 60"/>
          <p:cNvSpPr>
            <a:spLocks noChangeArrowheads="1"/>
          </p:cNvSpPr>
          <p:nvPr/>
        </p:nvSpPr>
        <p:spPr bwMode="auto">
          <a:xfrm>
            <a:off x="-11113" y="0"/>
            <a:ext cx="916622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8496" name="Picture 64" descr="back_m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-11113" y="-11113"/>
            <a:ext cx="9166226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6588" y="633413"/>
            <a:ext cx="7870825" cy="1905000"/>
          </a:xfrm>
        </p:spPr>
        <p:txBody>
          <a:bodyPr anchor="b"/>
          <a:lstStyle>
            <a:lvl1pPr algn="l">
              <a:defRPr sz="4500" b="1"/>
            </a:lvl1pPr>
          </a:lstStyle>
          <a:p>
            <a:pPr lvl="0"/>
            <a:r>
              <a:rPr lang="nl-NL" noProof="0" smtClean="0"/>
              <a:t>Klik om de stijl te bewerken</a:t>
            </a:r>
            <a:endParaRPr lang="en-US" noProof="0" smtClean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6588" y="2692400"/>
            <a:ext cx="7870825" cy="1270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 noProof="0" smtClean="0"/>
              <a:t>Klik om de ondertitelstijl van het model te bewerken</a:t>
            </a:r>
            <a:endParaRPr lang="en-US" noProof="0" smtClean="0"/>
          </a:p>
        </p:txBody>
      </p:sp>
      <p:pic>
        <p:nvPicPr>
          <p:cNvPr id="18493" name="Picture 61" descr="logo_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5838825"/>
            <a:ext cx="79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95" name="Picture 63" descr="logo_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245225"/>
            <a:ext cx="285115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912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37325" y="633413"/>
            <a:ext cx="1966913" cy="4570412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33413" y="633413"/>
            <a:ext cx="5751512" cy="4570412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6039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3413" y="633413"/>
            <a:ext cx="7870825" cy="635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633413" y="1649413"/>
            <a:ext cx="7870825" cy="3554412"/>
          </a:xfrm>
        </p:spPr>
        <p:txBody>
          <a:bodyPr/>
          <a:lstStyle/>
          <a:p>
            <a:r>
              <a:rPr lang="nl-NL" smtClean="0"/>
              <a:t>Klik op het pictogram als u een grafiek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628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712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76279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3413" y="1649413"/>
            <a:ext cx="3859212" cy="355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5025" y="1649413"/>
            <a:ext cx="3859213" cy="355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0332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2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65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16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65072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353203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Rectangle 80"/>
          <p:cNvSpPr>
            <a:spLocks noChangeArrowheads="1"/>
          </p:cNvSpPr>
          <p:nvPr/>
        </p:nvSpPr>
        <p:spPr bwMode="auto">
          <a:xfrm>
            <a:off x="-11113" y="0"/>
            <a:ext cx="916622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108" name="Picture 84" descr="back_slid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-11113" y="-11113"/>
            <a:ext cx="9166226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3413" y="633413"/>
            <a:ext cx="787082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stijl te bewerken</a:t>
            </a:r>
            <a:endParaRPr lang="en-US" smtClean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3413" y="1649413"/>
            <a:ext cx="7870825" cy="355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smtClean="0"/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auto">
          <a:xfrm>
            <a:off x="9950450" y="64833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99" name="Text Box 75"/>
          <p:cNvSpPr txBox="1">
            <a:spLocks noChangeArrowheads="1"/>
          </p:cNvSpPr>
          <p:nvPr/>
        </p:nvSpPr>
        <p:spPr bwMode="auto">
          <a:xfrm>
            <a:off x="7616825" y="76200"/>
            <a:ext cx="88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spcBef>
                <a:spcPct val="50000"/>
              </a:spcBef>
            </a:pPr>
            <a:fld id="{8F30F564-43C9-4847-B169-72DF8EEA5094}" type="slidenum">
              <a:rPr lang="en-US">
                <a:solidFill>
                  <a:schemeClr val="bg1"/>
                </a:solidFill>
                <a:latin typeface="Verdana" pitchFamily="114" charset="0"/>
              </a:rPr>
              <a:pPr algn="r">
                <a:spcBef>
                  <a:spcPct val="50000"/>
                </a:spcBef>
              </a:pPr>
              <a:t>‹nr.›</a:t>
            </a:fld>
            <a:endParaRPr lang="en-US"/>
          </a:p>
        </p:txBody>
      </p:sp>
      <p:pic>
        <p:nvPicPr>
          <p:cNvPr id="1105" name="Picture 81" descr="logo_u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5838825"/>
            <a:ext cx="7937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logo_ua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6245225"/>
            <a:ext cx="285115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500">
          <a:solidFill>
            <a:schemeClr val="bg1"/>
          </a:solidFill>
          <a:latin typeface="Verdana" pitchFamily="11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5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-"/>
        <a:defRPr sz="22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-"/>
        <a:defRPr sz="16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pp.eurostat.ec.europa.eu/tgm/mapToolClosed.do?tab=map&amp;init=1&amp;plugin=1&amp;language=en&amp;pcode=tsien050&amp;toolbox=typ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Byd8knELWBI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3568" y="188640"/>
            <a:ext cx="7772400" cy="31683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80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Energiewinning en voorziening 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331640" y="3573016"/>
            <a:ext cx="6400799" cy="10966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480"/>
              </a:spcBef>
              <a:buClr>
                <a:srgbClr val="FEFEFE"/>
              </a:buClr>
              <a:buSzPct val="25000"/>
              <a:buFont typeface="Arial"/>
              <a:buNone/>
            </a:pPr>
            <a:r>
              <a:rPr lang="x-none" sz="205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Hoe intelligent gaan EU buurlanden er mee om? </a:t>
            </a:r>
          </a:p>
          <a:p>
            <a:endParaRPr lang="x-none" sz="205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buClr>
                <a:srgbClr val="FEFEFE"/>
              </a:buClr>
              <a:buSzPct val="25000"/>
              <a:buFont typeface="Arial"/>
              <a:buNone/>
            </a:pP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Thomas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, Niels en Bryan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67544" y="764704"/>
            <a:ext cx="8229600" cy="6402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Huidig</a:t>
            </a:r>
            <a:endParaRPr lang="x-none" sz="1800"/>
          </a:p>
        </p:txBody>
      </p:sp>
      <p:sp>
        <p:nvSpPr>
          <p:cNvPr id="150" name="Shape 150"/>
          <p:cNvSpPr txBox="1">
            <a:spLocks noGrp="1"/>
          </p:cNvSpPr>
          <p:nvPr>
            <p:ph type="body" sz="quarter" idx="3"/>
          </p:nvPr>
        </p:nvSpPr>
        <p:spPr>
          <a:xfrm>
            <a:off x="4833074" y="1904471"/>
            <a:ext cx="4355976" cy="3409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 pitchFamily="34" charset="0"/>
              <a:buChar char="•"/>
            </a:pPr>
            <a:r>
              <a:rPr lang="x-none" sz="20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Opp</a:t>
            </a:r>
            <a:r>
              <a:rPr lang="x-none" sz="20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. Zonnepalen: 40% van alle panelen in EU</a:t>
            </a:r>
          </a:p>
          <a:p>
            <a:pPr marL="342900" indent="-342900">
              <a:spcBef>
                <a:spcPts val="480"/>
              </a:spcBef>
              <a:buClr>
                <a:srgbClr val="FEFEFE"/>
              </a:buClr>
              <a:buSzPct val="100694"/>
              <a:buFont typeface="Arial" pitchFamily="34" charset="0"/>
              <a:buChar char="•"/>
            </a:pPr>
            <a:r>
              <a:rPr lang="nl-BE" sz="1800" b="0" i="0" u="none" strike="noStrike" cap="none" baseline="0" dirty="0" err="1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Hern</a:t>
            </a:r>
            <a:r>
              <a:rPr lang="nl-BE" sz="18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. energie: </a:t>
            </a:r>
            <a:r>
              <a:rPr lang="x-none" sz="18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milj ton minder </a:t>
            </a:r>
            <a:r>
              <a:rPr lang="x-none" sz="18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CO2</a:t>
            </a:r>
            <a:r>
              <a:rPr lang="nl-BE" sz="18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-uitstoot per jaar! (totaal 450milj</a:t>
            </a:r>
            <a:r>
              <a:rPr lang="nl-BE" sz="1800" b="0" i="0" u="none" strike="noStrike" cap="none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ton)</a:t>
            </a:r>
            <a:endParaRPr lang="x-none" sz="18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0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Energiebeleid: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Betrouwbaar en betaalbaar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</a:pP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</a:t>
            </a:r>
            <a:r>
              <a:rPr lang="nl-BE" sz="1600" b="0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goede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energiemix 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25000"/>
              <a:buFont typeface="Arial"/>
              <a:buNone/>
            </a:pPr>
            <a:r>
              <a:rPr lang="nl-BE" sz="1600" b="0" dirty="0" smtClean="0">
                <a:sym typeface="Wingdings" pitchFamily="2" charset="2"/>
              </a:rPr>
              <a:t>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600" b="0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nafhankelijk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van </a:t>
            </a:r>
            <a:r>
              <a:rPr lang="nl-BE" sz="1600" b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één enkele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bron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 meer zekerheid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3390" y="1772816"/>
            <a:ext cx="4752526" cy="367240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562048" y="764704"/>
            <a:ext cx="8229600" cy="6402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Huidig</a:t>
            </a:r>
            <a:endParaRPr lang="x-none" sz="1800"/>
          </a:p>
        </p:txBody>
      </p:sp>
      <p:sp>
        <p:nvSpPr>
          <p:cNvPr id="165" name="Shape 165"/>
          <p:cNvSpPr/>
          <p:nvPr/>
        </p:nvSpPr>
        <p:spPr>
          <a:xfrm>
            <a:off x="539552" y="1628800"/>
            <a:ext cx="8208913" cy="499446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93203" y="620688"/>
            <a:ext cx="8229600" cy="6402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Huidig</a:t>
            </a:r>
            <a:endParaRPr lang="x-none" sz="1600"/>
          </a:p>
        </p:txBody>
      </p:sp>
      <p:sp>
        <p:nvSpPr>
          <p:cNvPr id="157" name="Shape 157"/>
          <p:cNvSpPr/>
          <p:nvPr/>
        </p:nvSpPr>
        <p:spPr>
          <a:xfrm>
            <a:off x="539552" y="1484784"/>
            <a:ext cx="8136903" cy="51322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199" y="620688"/>
            <a:ext cx="8229600" cy="6402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Huidig</a:t>
            </a:r>
            <a:endParaRPr lang="x-none" sz="3600"/>
          </a:p>
        </p:txBody>
      </p:sp>
      <p:sp>
        <p:nvSpPr>
          <p:cNvPr id="173" name="Shape 173"/>
          <p:cNvSpPr txBox="1">
            <a:spLocks noGrp="1"/>
          </p:cNvSpPr>
          <p:nvPr>
            <p:ph idx="1"/>
          </p:nvPr>
        </p:nvSpPr>
        <p:spPr>
          <a:xfrm>
            <a:off x="776983" y="1600200"/>
            <a:ext cx="7590032" cy="4525963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776983" y="1600200"/>
            <a:ext cx="7590033" cy="45259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4" name="Shape 174"/>
          <p:cNvSpPr/>
          <p:nvPr/>
        </p:nvSpPr>
        <p:spPr>
          <a:xfrm>
            <a:off x="565496" y="1515825"/>
            <a:ext cx="8013006" cy="512237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67544" y="620688"/>
            <a:ext cx="8229600" cy="6402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Huidig</a:t>
            </a:r>
            <a:endParaRPr lang="x-none" sz="1800"/>
          </a:p>
        </p:txBody>
      </p:sp>
      <p:sp>
        <p:nvSpPr>
          <p:cNvPr id="180" name="Shape 180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242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MAAR: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nl-BE" sz="160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Nieuwe</a:t>
            </a: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plannen </a:t>
            </a:r>
            <a:r>
              <a:rPr lang="nl-BE" sz="160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om</a:t>
            </a: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bruinkoolcentrales</a:t>
            </a: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te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bouw</a:t>
            </a: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endParaRPr lang="nl-BE" sz="1600" dirty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360"/>
              </a:spcBef>
              <a:buClr>
                <a:srgbClr val="FEFEFE"/>
              </a:buClr>
              <a:buSzPct val="112500"/>
              <a:buNone/>
            </a:pPr>
            <a:r>
              <a:rPr lang="nl-BE" sz="160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 </a:t>
            </a:r>
            <a:r>
              <a:rPr lang="nl-BE" sz="1600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oog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zwavelgehalte</a:t>
            </a:r>
            <a:endParaRPr lang="x-none" sz="12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68750"/>
              <a:buNone/>
            </a:pP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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zure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regen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68750"/>
              <a:buNone/>
            </a:pP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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meeste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inefficiënte fossiele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brandstof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4283969" y="3717032"/>
            <a:ext cx="4686526" cy="288032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67544" y="692696"/>
            <a:ext cx="8229600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Toekomst</a:t>
            </a:r>
            <a:endParaRPr lang="x-none" sz="1800" b="0" i="0" u="none" strike="noStrike" cap="none" baseline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idx="1"/>
          </p:nvPr>
        </p:nvSpPr>
        <p:spPr>
          <a:xfrm>
            <a:off x="467544" y="1484784"/>
            <a:ext cx="8229600" cy="33803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480"/>
              </a:spcBef>
              <a:buClr>
                <a:srgbClr val="FEFEFE"/>
              </a:buClr>
              <a:buSzPct val="109848"/>
              <a:buFont typeface="+mj-lt"/>
              <a:buAutoNum type="arabicPeriod"/>
            </a:pPr>
            <a:r>
              <a:rPr lang="x-none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Meer hernieuwbare energie 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Nu: 17%, 2020: 30% en tegen 2030/50➔ 50%!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 2011 ➔ </a:t>
            </a:r>
            <a:r>
              <a:rPr lang="nl-BE" sz="1600" dirty="0" smtClean="0"/>
              <a:t>23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miljard voor vrijgemaakt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Hoe?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Vaste prijzen voor duurzame energie ➔ stabiliteit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Budget voor subsidies voor zonnecellen, biomassa-verwarmingsketels, warmtepomen etc.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Tegen 2030 10% biogas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nl-BE" sz="1600" dirty="0" smtClean="0"/>
              <a:t>Voordelige l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eningen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voor duurzame investeringen verstrekken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Bevorderen onderzoek en innovatie</a:t>
            </a:r>
          </a:p>
          <a:p>
            <a:endParaRPr lang="x-none" sz="15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67544" y="548680"/>
            <a:ext cx="8229600" cy="646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lvl="0">
              <a:buClr>
                <a:schemeClr val="lt2"/>
              </a:buClr>
              <a:buSzPct val="25000"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Toekomst</a:t>
            </a:r>
            <a:endParaRPr lang="x-none" sz="3600"/>
          </a:p>
        </p:txBody>
      </p:sp>
      <p:sp>
        <p:nvSpPr>
          <p:cNvPr id="195" name="Shape 195"/>
          <p:cNvSpPr txBox="1">
            <a:spLocks noGrp="1"/>
          </p:cNvSpPr>
          <p:nvPr>
            <p:ph idx="1"/>
          </p:nvPr>
        </p:nvSpPr>
        <p:spPr>
          <a:xfrm>
            <a:off x="467544" y="1340768"/>
            <a:ext cx="8229600" cy="28007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lvl="0" indent="-457200" rtl="0">
              <a:buClr>
                <a:srgbClr val="FEFEFE"/>
              </a:buClr>
              <a:buSzPct val="109848"/>
              <a:buNone/>
            </a:pPr>
            <a:r>
              <a:rPr lang="nl-BE" sz="2200" dirty="0" smtClean="0"/>
              <a:t>2.	M</a:t>
            </a:r>
            <a:r>
              <a:rPr lang="x-none" sz="2200" smtClean="0"/>
              <a:t>eer </a:t>
            </a:r>
            <a:r>
              <a:rPr lang="x-none" sz="2200"/>
              <a:t>energie-efficiëntie / energiebesparing</a:t>
            </a:r>
          </a:p>
          <a:p>
            <a:pPr marL="742950" lvl="1" indent="-285750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/>
              <a:t>1.5 miljard voor vrijgemaakt </a:t>
            </a:r>
            <a:r>
              <a:rPr lang="x-none" sz="1600" smtClean="0"/>
              <a:t>in</a:t>
            </a:r>
            <a:r>
              <a:rPr lang="nl-BE" sz="1600" dirty="0" smtClean="0"/>
              <a:t> </a:t>
            </a:r>
            <a:r>
              <a:rPr lang="x-none" sz="1600" smtClean="0"/>
              <a:t>2012</a:t>
            </a:r>
            <a:endParaRPr lang="x-none" sz="1600"/>
          </a:p>
          <a:p>
            <a:pPr marL="742950" lvl="1" indent="-285750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/>
              <a:t>Meer warmtekrachtkoppeling: van 12% naar 25% in 2020</a:t>
            </a:r>
          </a:p>
          <a:p>
            <a:pPr marL="742950" lvl="1" indent="-285750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/>
              <a:t>Meer energiebesparende gebouwen:</a:t>
            </a:r>
          </a:p>
          <a:p>
            <a:pPr marL="1143000" lvl="2" indent="-228600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x-none" sz="1600"/>
              <a:t>sinds 2009 ➔ 30% minder verbruik voor </a:t>
            </a:r>
            <a:r>
              <a:rPr lang="x-none" sz="1600" smtClean="0"/>
              <a:t>nieuwe</a:t>
            </a:r>
            <a:r>
              <a:rPr lang="nl-BE" sz="1600" dirty="0" smtClean="0"/>
              <a:t>/</a:t>
            </a:r>
            <a:r>
              <a:rPr lang="x-none" sz="1600" smtClean="0"/>
              <a:t> </a:t>
            </a:r>
            <a:r>
              <a:rPr lang="x-none" sz="1600"/>
              <a:t>gerenoveerde gebouwen</a:t>
            </a:r>
          </a:p>
          <a:p>
            <a:pPr marL="1143000" lvl="2" indent="-228600" rtl="0">
              <a:spcBef>
                <a:spcPts val="360"/>
              </a:spcBef>
              <a:buClr>
                <a:srgbClr val="FEFEFE"/>
              </a:buClr>
              <a:buSzPct val="122222"/>
              <a:buFont typeface="Arial"/>
              <a:buChar char="•"/>
            </a:pPr>
            <a:r>
              <a:rPr lang="x-none" sz="1600"/>
              <a:t>Vanaf 2012 ➔ nog eens 30% erbij</a:t>
            </a:r>
          </a:p>
          <a:p>
            <a:pPr marL="742950" lvl="1" indent="-285750" rtl="0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/>
              <a:t>Adviseren van </a:t>
            </a:r>
            <a:r>
              <a:rPr lang="nl-BE" sz="1600" dirty="0" smtClean="0"/>
              <a:t>ondernemingen</a:t>
            </a:r>
            <a:r>
              <a:rPr lang="x-none" sz="1600" smtClean="0"/>
              <a:t> + </a:t>
            </a:r>
            <a:r>
              <a:rPr lang="x-none" sz="1600"/>
              <a:t>financiële ondersteuning</a:t>
            </a:r>
          </a:p>
          <a:p>
            <a:pPr marL="342900" lvl="0" indent="-342900" rtl="0">
              <a:buClr>
                <a:srgbClr val="FEFEFE"/>
              </a:buClr>
              <a:buSzPct val="109848"/>
              <a:buNone/>
            </a:pPr>
            <a:endParaRPr lang="nl-BE" sz="1500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67544" y="692696"/>
            <a:ext cx="8229600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lv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Duitsland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Toekomst</a:t>
            </a:r>
            <a:endParaRPr lang="x-none" sz="1800" b="0" i="0" u="none" strike="noStrike" cap="none" baseline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idx="1"/>
          </p:nvPr>
        </p:nvSpPr>
        <p:spPr>
          <a:xfrm>
            <a:off x="633413" y="1649413"/>
            <a:ext cx="7870825" cy="196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lvl="0">
              <a:buClr>
                <a:srgbClr val="FEFEFE"/>
              </a:buClr>
              <a:buSzPct val="109848"/>
              <a:buNone/>
            </a:pPr>
            <a:r>
              <a:rPr lang="nl-BE" dirty="0" smtClean="0"/>
              <a:t>3. </a:t>
            </a:r>
            <a:r>
              <a:rPr lang="x-none" sz="2400" smtClean="0"/>
              <a:t>Sluiting kerncentrales</a:t>
            </a:r>
          </a:p>
          <a:p>
            <a:pPr lvl="1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smtClean="0"/>
              <a:t>Tegen 2022  (alle 17!)</a:t>
            </a:r>
            <a:endParaRPr lang="nl-BE" sz="1600" dirty="0" smtClean="0"/>
          </a:p>
          <a:p>
            <a:pPr lvl="1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Ondertussen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wel fossiele brandstoffen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nodig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Uitbreiding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van de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netwerken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Geen</a:t>
            </a:r>
            <a:r>
              <a:rPr lang="nl-BE" sz="1600" b="0" i="0" u="none" strike="noStrike" cap="none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vermindering in totale energieproductie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>
              <a:spcBef>
                <a:spcPts val="360"/>
              </a:spcBef>
              <a:buClr>
                <a:srgbClr val="FEFEFE"/>
              </a:buClr>
              <a:buSzPct val="120000"/>
              <a:buFont typeface="Courier New"/>
              <a:buChar char="o"/>
            </a:pP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Toonaangevend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3" y="583329"/>
            <a:ext cx="7870825" cy="6850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Frankrijk: </a:t>
            </a:r>
            <a:r>
              <a:rPr lang="nl-BE" sz="3600" b="0" i="0" u="none" strike="noStrike" cap="none" baseline="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uidig</a:t>
            </a:r>
            <a:endParaRPr lang="x-none" sz="3600" b="0" i="0" u="none" strike="noStrike" cap="none" baseline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1856034" y="1558529"/>
            <a:ext cx="51317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96049"/>
            <a:ext cx="7056784" cy="48655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46856" y="663777"/>
            <a:ext cx="8229600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 pitchFamily="34" charset="0"/>
                <a:cs typeface="Arial" pitchFamily="34" charset="0"/>
                <a:sym typeface="Arial"/>
              </a:rPr>
              <a:t>Frankrijk: </a:t>
            </a:r>
            <a:r>
              <a:rPr lang="nl-BE" sz="3600" b="0" i="0" u="none" strike="noStrike" cap="none" baseline="0" dirty="0" smtClean="0">
                <a:solidFill>
                  <a:schemeClr val="lt2"/>
                </a:solidFill>
                <a:latin typeface="Arial" pitchFamily="34" charset="0"/>
                <a:cs typeface="Arial" pitchFamily="34" charset="0"/>
                <a:sym typeface="Arial"/>
              </a:rPr>
              <a:t>H</a:t>
            </a: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 pitchFamily="34" charset="0"/>
                <a:cs typeface="Arial" pitchFamily="34" charset="0"/>
                <a:sym typeface="Arial"/>
              </a:rPr>
              <a:t>uidig</a:t>
            </a:r>
            <a:endParaRPr lang="x-none" sz="3600" b="0" i="0" u="none" strike="noStrike" cap="none" baseline="0">
              <a:solidFill>
                <a:schemeClr val="lt2"/>
              </a:solidFill>
              <a:latin typeface="Arial" pitchFamily="34" charset="0"/>
              <a:cs typeface="Arial" pitchFamily="34" charset="0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323528" y="1484784"/>
            <a:ext cx="8352928" cy="511256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Bespreking huidige situatie + toekomstvisie in </a:t>
            </a:r>
            <a:r>
              <a:rPr lang="nl-BE" dirty="0"/>
              <a:t>B</a:t>
            </a:r>
            <a:r>
              <a:rPr lang="nl-BE" dirty="0" smtClean="0"/>
              <a:t>elgië en buurlanden</a:t>
            </a:r>
          </a:p>
          <a:p>
            <a:r>
              <a:rPr lang="nl-BE" dirty="0"/>
              <a:t>V</a:t>
            </a:r>
            <a:r>
              <a:rPr lang="nl-BE" dirty="0" smtClean="0"/>
              <a:t>isie EU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136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5193403" y="1788509"/>
            <a:ext cx="3950594" cy="39447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3413" y="626418"/>
            <a:ext cx="7870825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lv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</a:pPr>
            <a:r>
              <a:rPr lang="x-none" sz="3600">
                <a:solidFill>
                  <a:schemeClr val="lt2"/>
                </a:solidFill>
                <a:latin typeface="Arial" pitchFamily="34" charset="0"/>
                <a:cs typeface="Arial" pitchFamily="34" charset="0"/>
                <a:sym typeface="Arial"/>
              </a:rPr>
              <a:t>Frankrijk: </a:t>
            </a:r>
            <a:r>
              <a:rPr lang="nl-BE" sz="3600" dirty="0">
                <a:solidFill>
                  <a:schemeClr val="lt2"/>
                </a:solidFill>
                <a:latin typeface="Arial" pitchFamily="34" charset="0"/>
                <a:cs typeface="Arial" pitchFamily="34" charset="0"/>
                <a:sym typeface="Arial"/>
              </a:rPr>
              <a:t>H</a:t>
            </a:r>
            <a:r>
              <a:rPr lang="x-none" sz="3600">
                <a:solidFill>
                  <a:schemeClr val="lt2"/>
                </a:solidFill>
                <a:latin typeface="Arial" pitchFamily="34" charset="0"/>
                <a:cs typeface="Arial" pitchFamily="34" charset="0"/>
                <a:sym typeface="Arial"/>
              </a:rPr>
              <a:t>uidig</a:t>
            </a:r>
            <a:endParaRPr lang="x-none" sz="3600" b="0" i="0" u="none" strike="noStrike" cap="none" baseline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611560" y="1556792"/>
            <a:ext cx="7870825" cy="355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00"/>
              </a:spcBef>
              <a:buClr>
                <a:srgbClr val="FEFEFE"/>
              </a:buClr>
              <a:buSzPct val="100000"/>
              <a:buFont typeface="Arial"/>
              <a:buChar char="•"/>
            </a:pPr>
            <a:r>
              <a:rPr lang="x-none" sz="20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Overwegend kernenergie (74%)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00000"/>
              <a:buFont typeface="Courier New"/>
              <a:buChar char="o"/>
            </a:pPr>
            <a:r>
              <a:rPr lang="nl-BE" sz="1600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eer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lage CO2-uitstoot per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kWh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59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reactoren verdeeld </a:t>
            </a:r>
            <a:r>
              <a:rPr lang="x-none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 19 sites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Veel kritiek door kernramp Fukushima</a:t>
            </a:r>
          </a:p>
          <a:p>
            <a:endParaRPr lang="x-none" sz="16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EDF (électricité de France) 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Grootste elektriciteitsproducent Frankrijk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x-none" sz="1600" b="0" i="0" u="none" strike="noStrike" cap="none" baseline="3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x-none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grootste van de wereld</a:t>
            </a:r>
          </a:p>
          <a:p>
            <a:endParaRPr lang="x-none" sz="16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Lage elektriciteitsprijs</a:t>
            </a:r>
          </a:p>
          <a:p>
            <a:endParaRPr lang="x-none"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33413" y="583329"/>
            <a:ext cx="7870825" cy="6850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Frankrijk: </a:t>
            </a:r>
            <a:r>
              <a:rPr lang="nl-BE" sz="3600" b="0" i="0" u="none" strike="noStrike" cap="none" baseline="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uidig</a:t>
            </a:r>
            <a:endParaRPr lang="x-none" sz="3600" b="0" i="0" u="none" strike="noStrike" cap="none" baseline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idx="1"/>
          </p:nvPr>
        </p:nvSpPr>
        <p:spPr>
          <a:xfrm>
            <a:off x="539552" y="1340768"/>
            <a:ext cx="8229600" cy="18527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Relatief groot aandeel hernieuwbare energie </a:t>
            </a:r>
            <a:r>
              <a:rPr lang="x-none" sz="18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nl-BE" sz="18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bijna </a:t>
            </a:r>
            <a:r>
              <a:rPr lang="x-none" sz="18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%)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x-none" sz="1600" b="0" i="0" u="none" strike="noStrike" cap="none" baseline="300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grootste producent van EU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Waterkracht al 150 jaar gebruikt in Frankrijk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Recente investeringen in windenergie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979712" y="2636912"/>
            <a:ext cx="4808551" cy="35283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8229600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Frankrijk: Toekomst</a:t>
            </a:r>
          </a:p>
        </p:txBody>
      </p:sp>
      <p:sp>
        <p:nvSpPr>
          <p:cNvPr id="238" name="Shape 238"/>
          <p:cNvSpPr txBox="1">
            <a:spLocks noGrp="1"/>
          </p:cNvSpPr>
          <p:nvPr>
            <p:ph idx="1"/>
          </p:nvPr>
        </p:nvSpPr>
        <p:spPr>
          <a:xfrm>
            <a:off x="636587" y="1196752"/>
            <a:ext cx="7870825" cy="3554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2 mogelijkheden: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Sarkozy: Meer investeren in kernenergie (EPR)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Hollande: Tegen 2025 50% minder kernenergie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Investeren in hernieuwbare energiebronnen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Veel voordelen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Brede waaier aan mogelijkheden in Frankrijk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Volgens geni 100% binnen 30 à 40 jaar mogelijk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475655" y="2780927"/>
            <a:ext cx="5958839" cy="1798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pic>
        <p:nvPicPr>
          <p:cNvPr id="1026" name="Picture 2" descr="C:\Users\Bryan\Documents\Unif\milieuchemie\smartdra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74" y="2204864"/>
            <a:ext cx="5958840" cy="17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33413" y="626418"/>
            <a:ext cx="7870825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Frankrijk: Toekomst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idx="1"/>
          </p:nvPr>
        </p:nvSpPr>
        <p:spPr>
          <a:xfrm>
            <a:off x="633413" y="1649413"/>
            <a:ext cx="7870825" cy="42288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Voornaamste duurzame energiebronnen: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Wind: Turbines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Turbines reeds aanwezig op land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Investeren in kustgebieden (5800 km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!)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Tegen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2020 totale doelcapaciteit : 25000 MW</a:t>
            </a:r>
          </a:p>
          <a:p>
            <a:pPr marL="0" indent="0">
              <a:buNone/>
            </a:pP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0" marR="0" lvl="7" indent="-22860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Water: Dammen</a:t>
            </a:r>
          </a:p>
          <a:p>
            <a:pPr marL="3886200" marR="0" lvl="8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Veel geïnvesteerd in verleden</a:t>
            </a:r>
          </a:p>
          <a:p>
            <a:pPr marL="3886200" marR="0" lvl="8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Onderzoek naar fauna en flora nodig</a:t>
            </a:r>
          </a:p>
          <a:p>
            <a:pPr marL="3886200" marR="0" lvl="8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Huidige capaciteit: 25500 MW</a:t>
            </a:r>
          </a:p>
          <a:p>
            <a:pPr marL="3886200" marR="0" lvl="8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Doelcapaciteit tegen 2020: 28500 MW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7020271" y="1613408"/>
            <a:ext cx="1666361" cy="166636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7" name="Shape 247"/>
          <p:cNvSpPr/>
          <p:nvPr/>
        </p:nvSpPr>
        <p:spPr>
          <a:xfrm>
            <a:off x="467543" y="4077071"/>
            <a:ext cx="3168351" cy="10731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633413" y="626418"/>
            <a:ext cx="7870825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Frankrijk: Toekomst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idx="1"/>
          </p:nvPr>
        </p:nvSpPr>
        <p:spPr>
          <a:xfrm>
            <a:off x="633413" y="1649413"/>
            <a:ext cx="7870825" cy="42349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360"/>
              </a:spcBef>
              <a:buClr>
                <a:srgbClr val="FEFEFE"/>
              </a:buClr>
              <a:buSzPct val="101851"/>
              <a:buFont typeface="Arial"/>
              <a:buChar char="•"/>
            </a:pPr>
            <a:r>
              <a:rPr lang="x-none" sz="18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De andere hernieuwbare bronnen: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Biomassa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nl-BE" sz="1600" dirty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eel 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bossen en afval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Veel broeikasgasvorming bij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verbranding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360"/>
              </a:spcBef>
              <a:buClr>
                <a:srgbClr val="FEFEFE"/>
              </a:buClr>
              <a:buSzPct val="114583"/>
              <a:buNone/>
            </a:pP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1800" marR="0" lvl="6" indent="-22860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Geothermie</a:t>
            </a:r>
          </a:p>
          <a:p>
            <a:pPr marL="3429000" marR="0" lvl="7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Momenteel zeer klein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aandeel</a:t>
            </a:r>
            <a:r>
              <a:rPr lang="nl-BE" sz="1600" b="0" i="0" u="none" strike="noStrike" cap="none" baseline="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16 MW)</a:t>
            </a:r>
          </a:p>
          <a:p>
            <a:pPr marL="3429000" marR="0" lvl="7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opmars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0" marR="0" lvl="7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Doelcapaciteit tegen 2020: 6000-9000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MW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Getijden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Techniek nog niet op punt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x-none" sz="1600" b="0" i="0" u="none" strike="noStrike" cap="none" baseline="300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getijdenenergiecentrale in La Rance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Doelcapaciteit in 2020: 800 MW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516216" y="1628800"/>
            <a:ext cx="2133600" cy="1428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6" name="Shape 256"/>
          <p:cNvSpPr/>
          <p:nvPr/>
        </p:nvSpPr>
        <p:spPr>
          <a:xfrm>
            <a:off x="1259632" y="2959339"/>
            <a:ext cx="1548680" cy="12241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57" name="Shape 257"/>
          <p:cNvSpPr/>
          <p:nvPr/>
        </p:nvSpPr>
        <p:spPr>
          <a:xfrm>
            <a:off x="6129536" y="4941168"/>
            <a:ext cx="2520280" cy="170249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633413" y="529780"/>
            <a:ext cx="7870825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België</a:t>
            </a:r>
            <a:r>
              <a:rPr lang="x-none" sz="360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Huidig</a:t>
            </a:r>
            <a:endParaRPr lang="x-none" sz="3600"/>
          </a:p>
        </p:txBody>
      </p:sp>
      <p:sp>
        <p:nvSpPr>
          <p:cNvPr id="264" name="Shape 2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47472" y="1412776"/>
            <a:ext cx="8128984" cy="526536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93204" y="548680"/>
            <a:ext cx="8229600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België: Huidig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539552" y="1412776"/>
            <a:ext cx="8136904" cy="508923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633413" y="529780"/>
            <a:ext cx="7870825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België: Huidig</a:t>
            </a:r>
            <a:endParaRPr lang="x-none" sz="3600"/>
          </a:p>
        </p:txBody>
      </p:sp>
      <p:sp>
        <p:nvSpPr>
          <p:cNvPr id="278" name="Shape 278"/>
          <p:cNvSpPr txBox="1">
            <a:spLocks noGrp="1"/>
          </p:cNvSpPr>
          <p:nvPr>
            <p:ph idx="1"/>
          </p:nvPr>
        </p:nvSpPr>
        <p:spPr>
          <a:xfrm>
            <a:off x="611560" y="1268760"/>
            <a:ext cx="7870825" cy="428114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2400">
                <a:latin typeface="Arial" pitchFamily="34" charset="0"/>
                <a:cs typeface="Arial" pitchFamily="34" charset="0"/>
              </a:rPr>
              <a:t>Kernenergie</a:t>
            </a:r>
          </a:p>
          <a:p>
            <a:pPr marL="914400" lvl="1" indent="-317500" rtl="0"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7 kernreactoren verdeeld over 2 sites te Doel en Tihange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54,4 % van de elektriciteitsproductie in </a:t>
            </a:r>
            <a:r>
              <a:rPr lang="x-none" sz="1600" smtClean="0">
                <a:latin typeface="Arial" pitchFamily="34" charset="0"/>
                <a:cs typeface="Arial" pitchFamily="34" charset="0"/>
              </a:rPr>
              <a:t>2006</a:t>
            </a:r>
            <a:r>
              <a:rPr lang="nl-BE" dirty="0" smtClean="0"/>
              <a:t/>
            </a:r>
            <a:br>
              <a:rPr lang="nl-BE" dirty="0" smtClean="0"/>
            </a:br>
            <a:endParaRPr lang="x-none"/>
          </a:p>
          <a:p>
            <a:pPr marL="457200" marR="0" lvl="0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2400">
                <a:latin typeface="Arial" pitchFamily="34" charset="0"/>
                <a:cs typeface="Arial" pitchFamily="34" charset="0"/>
              </a:rPr>
              <a:t>Windenergie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recente investeringen (meer dan 100 windmolens)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momenteel nog maar klein aandeel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ontwikkeling off-shore installaties lopen </a:t>
            </a:r>
            <a:r>
              <a:rPr lang="x-none" sz="1600" smtClean="0">
                <a:latin typeface="Arial" pitchFamily="34" charset="0"/>
                <a:cs typeface="Arial" pitchFamily="34" charset="0"/>
              </a:rPr>
              <a:t>traag</a:t>
            </a:r>
            <a:endParaRPr lang="nl-BE" sz="1600" dirty="0" smtClean="0">
              <a:latin typeface="Arial" pitchFamily="34" charset="0"/>
              <a:cs typeface="Arial" pitchFamily="34" charset="0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endParaRPr lang="nl-BE" sz="1600" dirty="0">
              <a:latin typeface="Arial" pitchFamily="34" charset="0"/>
              <a:cs typeface="Arial" pitchFamily="34" charset="0"/>
            </a:endParaRPr>
          </a:p>
          <a:p>
            <a:pPr marL="514350" indent="-317500"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nl-BE" sz="2400" dirty="0" smtClean="0">
                <a:latin typeface="Arial" pitchFamily="34" charset="0"/>
                <a:cs typeface="Arial" pitchFamily="34" charset="0"/>
              </a:rPr>
              <a:t>Zonne-energie</a:t>
            </a:r>
          </a:p>
          <a:p>
            <a:pPr marL="914400" lvl="1" indent="-317500"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nl-BE" sz="1600" dirty="0" smtClean="0">
                <a:latin typeface="Arial" pitchFamily="34" charset="0"/>
                <a:cs typeface="Arial" pitchFamily="34" charset="0"/>
              </a:rPr>
              <a:t>Absolute wereldtop</a:t>
            </a:r>
          </a:p>
          <a:p>
            <a:pPr marL="914400" lvl="1" indent="-317500"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nl-BE" sz="1600" dirty="0">
                <a:latin typeface="Arial" pitchFamily="34" charset="0"/>
                <a:cs typeface="Arial" pitchFamily="34" charset="0"/>
              </a:rPr>
              <a:t>V</a:t>
            </a:r>
            <a:r>
              <a:rPr lang="nl-BE" sz="1600" dirty="0" smtClean="0">
                <a:latin typeface="Arial" pitchFamily="34" charset="0"/>
                <a:cs typeface="Arial" pitchFamily="34" charset="0"/>
              </a:rPr>
              <a:t>orig jaar circa evenveel geïnstalleerd als in Californië</a:t>
            </a:r>
          </a:p>
          <a:p>
            <a:pPr marL="914400" lvl="1" indent="-317500">
              <a:spcBef>
                <a:spcPts val="32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nl-BE" sz="1600" dirty="0" smtClean="0">
                <a:latin typeface="Arial" pitchFamily="34" charset="0"/>
                <a:cs typeface="Arial" pitchFamily="34" charset="0"/>
              </a:rPr>
              <a:t>Tot voor kort subsidies</a:t>
            </a:r>
            <a:endParaRPr lang="x-none" sz="160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67544" y="603243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België: 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Toekomst</a:t>
            </a:r>
            <a:endParaRPr lang="x-none" sz="3600"/>
          </a:p>
        </p:txBody>
      </p:sp>
      <p:sp>
        <p:nvSpPr>
          <p:cNvPr id="284" name="Shape 284"/>
          <p:cNvSpPr txBox="1">
            <a:spLocks noGrp="1"/>
          </p:cNvSpPr>
          <p:nvPr>
            <p:ph idx="1"/>
          </p:nvPr>
        </p:nvSpPr>
        <p:spPr>
          <a:xfrm>
            <a:off x="611560" y="1340768"/>
            <a:ext cx="7870825" cy="2173898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>
                <a:latin typeface="Arial" pitchFamily="34" charset="0"/>
                <a:cs typeface="Arial" pitchFamily="34" charset="0"/>
              </a:rPr>
              <a:t>Vlaamse Baaien 2100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Project rond kustbescherming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Aanleggen van eilanden voor Belgische kust</a:t>
            </a:r>
          </a:p>
          <a:p>
            <a: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Wingdings"/>
              <a:buChar char="§"/>
            </a:pPr>
            <a:r>
              <a:rPr lang="x-none" sz="1600">
                <a:latin typeface="Arial" pitchFamily="34" charset="0"/>
                <a:cs typeface="Arial" pitchFamily="34" charset="0"/>
              </a:rPr>
              <a:t>Recreatief</a:t>
            </a:r>
          </a:p>
          <a:p>
            <a: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58333"/>
              <a:buFont typeface="Wingdings"/>
              <a:buChar char="§"/>
            </a:pPr>
            <a:r>
              <a:rPr lang="x-none" sz="1600">
                <a:latin typeface="Arial" pitchFamily="34" charset="0"/>
                <a:cs typeface="Arial" pitchFamily="34" charset="0"/>
              </a:rPr>
              <a:t>Wachthaven</a:t>
            </a:r>
          </a:p>
          <a:p>
            <a:pPr marL="1371600" lvl="2" indent="-317500" rtl="0">
              <a:buClr>
                <a:srgbClr val="FEFEFE"/>
              </a:buClr>
              <a:buSzPct val="58333"/>
              <a:buFont typeface="Wingdings"/>
              <a:buChar char="§"/>
            </a:pPr>
            <a:r>
              <a:rPr lang="x-none" sz="1600">
                <a:latin typeface="Arial" pitchFamily="34" charset="0"/>
                <a:cs typeface="Arial" pitchFamily="34" charset="0"/>
              </a:rPr>
              <a:t>Duurzame energiewinning</a:t>
            </a:r>
          </a:p>
        </p:txBody>
      </p:sp>
      <p:sp>
        <p:nvSpPr>
          <p:cNvPr id="285" name="Shape 285"/>
          <p:cNvSpPr/>
          <p:nvPr/>
        </p:nvSpPr>
        <p:spPr>
          <a:xfrm>
            <a:off x="-180528" y="3501008"/>
            <a:ext cx="6768752" cy="33569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1"/>
          <p:cNvSpPr/>
          <p:nvPr/>
        </p:nvSpPr>
        <p:spPr>
          <a:xfrm>
            <a:off x="4533385" y="4005064"/>
            <a:ext cx="4350985" cy="268448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67544" y="548680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België: 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Toekomst</a:t>
            </a:r>
            <a:endParaRPr lang="x-none" sz="3600">
              <a:solidFill>
                <a:srgbClr val="E4E9EF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idx="1"/>
          </p:nvPr>
        </p:nvSpPr>
        <p:spPr>
          <a:xfrm>
            <a:off x="395536" y="1268760"/>
            <a:ext cx="8470499" cy="313621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>
                <a:latin typeface="Arial" pitchFamily="34" charset="0"/>
                <a:cs typeface="Arial" pitchFamily="34" charset="0"/>
              </a:rPr>
              <a:t>Windenergie</a:t>
            </a:r>
          </a:p>
          <a:p>
            <a:pPr marL="914400" lvl="1" indent="-317500" rtl="0"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momenteel beste optie voor opwekking duurzame energie</a:t>
            </a:r>
          </a:p>
          <a:p>
            <a:pPr marL="4572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>
                <a:latin typeface="Arial" pitchFamily="34" charset="0"/>
                <a:cs typeface="Arial" pitchFamily="34" charset="0"/>
              </a:rPr>
              <a:t>Getijdenenergie</a:t>
            </a:r>
          </a:p>
          <a:p>
            <a:pPr marL="914400" lvl="1" indent="-317500" rtl="0"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nog niet commercieel toepasbaar</a:t>
            </a:r>
          </a:p>
          <a:p>
            <a:pPr marL="914400" lvl="1" indent="-317500" rtl="0"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kan wezenlijke bijdrage hebben op lange termijn</a:t>
            </a:r>
          </a:p>
          <a:p>
            <a:pPr marL="4572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>
                <a:latin typeface="Arial" pitchFamily="34" charset="0"/>
                <a:cs typeface="Arial" pitchFamily="34" charset="0"/>
              </a:rPr>
              <a:t>Golfenergie</a:t>
            </a:r>
          </a:p>
          <a:p>
            <a:pPr marL="914400" lvl="1" indent="-317500" rtl="0"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x-none" sz="1600">
                <a:latin typeface="Arial" pitchFamily="34" charset="0"/>
                <a:cs typeface="Arial" pitchFamily="34" charset="0"/>
              </a:rPr>
              <a:t>geen optie voor Vlaamse kusten: energie-inhoud golven te laag</a:t>
            </a:r>
          </a:p>
          <a:p>
            <a:endParaRPr lang="x-none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smtClean="0"/>
              <a:t>Overzicht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Nederland</a:t>
            </a:r>
          </a:p>
          <a:p>
            <a:r>
              <a:rPr lang="nl-BE" dirty="0" smtClean="0"/>
              <a:t>Duitsland</a:t>
            </a:r>
          </a:p>
          <a:p>
            <a:r>
              <a:rPr lang="nl-BE" dirty="0" smtClean="0"/>
              <a:t>Frankrijk</a:t>
            </a:r>
          </a:p>
          <a:p>
            <a:r>
              <a:rPr lang="nl-BE" dirty="0" smtClean="0"/>
              <a:t>België</a:t>
            </a:r>
          </a:p>
          <a:p>
            <a:r>
              <a:rPr lang="nl-BE" dirty="0" smtClean="0"/>
              <a:t>EU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België: </a:t>
            </a: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Toekomst</a:t>
            </a:r>
            <a:endParaRPr lang="nl-BE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1750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>
                <a:latin typeface="Arial" pitchFamily="34" charset="0"/>
                <a:cs typeface="Arial" pitchFamily="34" charset="0"/>
              </a:rPr>
              <a:t>Algenkweek in zout water</a:t>
            </a:r>
          </a:p>
          <a:p>
            <a:pPr marL="914400" lvl="1" indent="-317500">
              <a:buClr>
                <a:srgbClr val="FEFEFE"/>
              </a:buClr>
              <a:buSzPct val="58333"/>
              <a:buFont typeface="Courier New"/>
              <a:buChar char="o"/>
            </a:pPr>
            <a:r>
              <a:rPr lang="nl-BE" sz="1600" dirty="0" smtClean="0">
                <a:latin typeface="Arial" pitchFamily="34" charset="0"/>
                <a:cs typeface="Arial" pitchFamily="34" charset="0"/>
              </a:rPr>
              <a:t>Momenteel enkel efficiënt</a:t>
            </a:r>
            <a:r>
              <a:rPr lang="x-none" sz="1600" smtClean="0">
                <a:latin typeface="Arial" pitchFamily="34" charset="0"/>
                <a:cs typeface="Arial" pitchFamily="34" charset="0"/>
              </a:rPr>
              <a:t> </a:t>
            </a:r>
            <a:r>
              <a:rPr lang="x-none" sz="1600">
                <a:latin typeface="Arial" pitchFamily="34" charset="0"/>
                <a:cs typeface="Arial" pitchFamily="34" charset="0"/>
              </a:rPr>
              <a:t>in (sub)tropische </a:t>
            </a:r>
            <a:r>
              <a:rPr lang="x-none" sz="1600" smtClean="0">
                <a:latin typeface="Arial" pitchFamily="34" charset="0"/>
                <a:cs typeface="Arial" pitchFamily="34" charset="0"/>
              </a:rPr>
              <a:t>omstandigheden</a:t>
            </a:r>
            <a:endParaRPr lang="x-none" sz="1600">
              <a:latin typeface="Arial" pitchFamily="34" charset="0"/>
              <a:cs typeface="Arial" pitchFamily="34" charset="0"/>
            </a:endParaRPr>
          </a:p>
          <a:p>
            <a:pPr marL="457200" lvl="0" indent="-31750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mtClean="0">
                <a:latin typeface="Arial" pitchFamily="34" charset="0"/>
                <a:cs typeface="Arial" pitchFamily="34" charset="0"/>
              </a:rPr>
              <a:t>Zonne-energie</a:t>
            </a:r>
            <a:r>
              <a:rPr lang="nl-BE" dirty="0">
                <a:latin typeface="Arial" pitchFamily="34" charset="0"/>
                <a:cs typeface="Arial" pitchFamily="34" charset="0"/>
              </a:rPr>
              <a:t> </a:t>
            </a:r>
            <a:r>
              <a:rPr lang="nl-BE" dirty="0" smtClean="0">
                <a:latin typeface="Arial" pitchFamily="34" charset="0"/>
                <a:cs typeface="Arial" pitchFamily="34" charset="0"/>
              </a:rPr>
              <a:t>en</a:t>
            </a:r>
            <a:r>
              <a:rPr lang="x-none" smtClean="0">
                <a:latin typeface="Arial" pitchFamily="34" charset="0"/>
                <a:cs typeface="Arial" pitchFamily="34" charset="0"/>
              </a:rPr>
              <a:t> </a:t>
            </a:r>
            <a:r>
              <a:rPr lang="x-none">
                <a:latin typeface="Arial" pitchFamily="34" charset="0"/>
                <a:cs typeface="Arial" pitchFamily="34" charset="0"/>
              </a:rPr>
              <a:t>geothermie reeds commercieel toepasbaar</a:t>
            </a:r>
          </a:p>
          <a:p>
            <a:endParaRPr lang="nl-BE" dirty="0"/>
          </a:p>
        </p:txBody>
      </p:sp>
      <p:pic>
        <p:nvPicPr>
          <p:cNvPr id="1026" name="Picture 2" descr="http://bin.ilsemedia.nl/m/m1ayrdawotj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73016"/>
            <a:ext cx="4372744" cy="298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Overzicht</a:t>
            </a:r>
            <a:endParaRPr lang="nl-BE" sz="36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43709"/>
            <a:ext cx="4155979" cy="2799928"/>
          </a:xfrm>
        </p:spPr>
      </p:pic>
      <p:sp>
        <p:nvSpPr>
          <p:cNvPr id="5" name="Shape 96"/>
          <p:cNvSpPr/>
          <p:nvPr/>
        </p:nvSpPr>
        <p:spPr>
          <a:xfrm>
            <a:off x="395536" y="1340768"/>
            <a:ext cx="4176464" cy="281081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51582"/>
            <a:ext cx="4176464" cy="261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15" y="4151582"/>
            <a:ext cx="4176464" cy="270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3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74848" y="489933"/>
            <a:ext cx="8229600" cy="778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lvl="0">
              <a:lnSpc>
                <a:spcPct val="161111"/>
              </a:lnSpc>
              <a:buClr>
                <a:schemeClr val="lt2"/>
              </a:buClr>
              <a:buSzPct val="25000"/>
            </a:pPr>
            <a:r>
              <a:rPr lang="nl-BE" sz="32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EU</a:t>
            </a:r>
            <a:r>
              <a:rPr lang="x-none" sz="320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32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Huidig</a:t>
            </a:r>
            <a:endParaRPr lang="x-none" sz="3600"/>
          </a:p>
        </p:txBody>
      </p:sp>
      <p:sp>
        <p:nvSpPr>
          <p:cNvPr id="298" name="Shape 298"/>
          <p:cNvSpPr txBox="1">
            <a:spLocks noGrp="1"/>
          </p:cNvSpPr>
          <p:nvPr>
            <p:ph idx="1"/>
          </p:nvPr>
        </p:nvSpPr>
        <p:spPr>
          <a:xfrm>
            <a:off x="515658" y="206084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lvl="0" indent="69850" rtl="0">
              <a:spcBef>
                <a:spcPts val="360"/>
              </a:spcBef>
              <a:buClr>
                <a:srgbClr val="FEFEFE"/>
              </a:buClr>
              <a:buSzPct val="45833"/>
              <a:buFont typeface="Arial"/>
              <a:buNone/>
            </a:pPr>
            <a:r>
              <a:rPr lang="x-none"/>
              <a:t>
</a:t>
            </a:r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endParaRPr lang="x-none"/>
          </a:p>
          <a:p>
            <a:pPr marL="0" lvl="0" indent="0" algn="ctr">
              <a:buClr>
                <a:srgbClr val="FEFEFE"/>
              </a:buClr>
              <a:buSzPct val="25000"/>
              <a:buFont typeface="Arial"/>
              <a:buNone/>
            </a:pPr>
            <a:r>
              <a:rPr lang="x-none"/>
              <a:t>→ algemeen: stagnatie </a:t>
            </a:r>
          </a:p>
        </p:txBody>
      </p:sp>
      <p:sp>
        <p:nvSpPr>
          <p:cNvPr id="299" name="Shape 299"/>
          <p:cNvSpPr/>
          <p:nvPr/>
        </p:nvSpPr>
        <p:spPr>
          <a:xfrm>
            <a:off x="395536" y="1484784"/>
            <a:ext cx="8424936" cy="51845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959936"/>
            <a:ext cx="8229600" cy="6402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lv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</a:pP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EU</a:t>
            </a:r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Huidig</a:t>
            </a:r>
            <a:endParaRPr lang="x-none" sz="3600"/>
          </a:p>
        </p:txBody>
      </p:sp>
      <p:sp>
        <p:nvSpPr>
          <p:cNvPr id="305" name="Shape 305"/>
          <p:cNvSpPr txBox="1">
            <a:spLocks noGrp="1"/>
          </p:cNvSpPr>
          <p:nvPr>
            <p:ph idx="1"/>
          </p:nvPr>
        </p:nvSpPr>
        <p:spPr>
          <a:xfrm>
            <a:off x="633413" y="1649413"/>
            <a:ext cx="7870825" cy="2167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/>
              <a:t> </a:t>
            </a: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x-none"/>
              <a:t>U</a:t>
            </a: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wordt steeds afhankelijker van invoer olie: </a:t>
            </a:r>
          </a:p>
          <a:p>
            <a:pPr marL="742950" marR="0" lvl="1" indent="-276225" algn="l" rtl="0">
              <a:spcBef>
                <a:spcPts val="480"/>
              </a:spcBef>
              <a:buClr>
                <a:srgbClr val="FEFEFE"/>
              </a:buClr>
              <a:buSzPct val="60416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76% in 2002</a:t>
            </a:r>
          </a:p>
          <a:p>
            <a:pPr marL="742950" marR="0" lvl="1" indent="-2762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60416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94% in 2030</a:t>
            </a:r>
          </a:p>
          <a:p>
            <a:pPr marL="0" marR="0" lvl="0" indent="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/>
              <a:t> En gas:</a:t>
            </a:r>
          </a:p>
          <a:p>
            <a:pPr marL="742950" marR="0" lvl="1" indent="-276225" algn="l" rtl="0">
              <a:spcBef>
                <a:spcPts val="480"/>
              </a:spcBef>
              <a:buClr>
                <a:srgbClr val="FEFEFE"/>
              </a:buClr>
              <a:buSzPct val="60416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49% in 2002</a:t>
            </a:r>
          </a:p>
          <a:p>
            <a:pPr marL="742950" marR="0" lvl="1" indent="-276225" algn="l" rtl="0">
              <a:spcBef>
                <a:spcPts val="480"/>
              </a:spcBef>
              <a:buClr>
                <a:srgbClr val="FEFEFE"/>
              </a:buClr>
              <a:buSzPct val="60416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81% in 2030</a:t>
            </a:r>
          </a:p>
        </p:txBody>
      </p:sp>
      <p:sp>
        <p:nvSpPr>
          <p:cNvPr id="306" name="Shape 306"/>
          <p:cNvSpPr/>
          <p:nvPr/>
        </p:nvSpPr>
        <p:spPr>
          <a:xfrm>
            <a:off x="3923928" y="2132856"/>
            <a:ext cx="4762500" cy="35337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199" y="958204"/>
            <a:ext cx="8229600" cy="641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7407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EU: Huidig</a:t>
            </a:r>
          </a:p>
        </p:txBody>
      </p:sp>
      <p:sp>
        <p:nvSpPr>
          <p:cNvPr id="312" name="Shape 3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611560" y="1681661"/>
            <a:ext cx="8127931" cy="505215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200" y="861566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EU</a:t>
            </a:r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Huidig</a:t>
            </a:r>
            <a:endParaRPr lang="x-none" sz="3200"/>
          </a:p>
        </p:txBody>
      </p:sp>
      <p:sp>
        <p:nvSpPr>
          <p:cNvPr id="319" name="Shape 319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81383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/>
              <a:t>Electricity generated from renewable sources (procent of gross electricity </a:t>
            </a:r>
            <a:r>
              <a:rPr lang="x-none" smtClean="0"/>
              <a:t>consumption)</a:t>
            </a:r>
            <a:endParaRPr lang="nl-BE" dirty="0" smtClean="0"/>
          </a:p>
          <a:p>
            <a:pPr marL="857250" lvl="1" indent="-317500"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300" smtClean="0">
                <a:hlinkClick r:id="rId3"/>
              </a:rPr>
              <a:t>http</a:t>
            </a:r>
            <a:r>
              <a:rPr lang="x-none" sz="1300">
                <a:hlinkClick r:id="rId3"/>
              </a:rPr>
              <a:t>://</a:t>
            </a:r>
            <a:r>
              <a:rPr lang="x-none" sz="1300" smtClean="0">
                <a:hlinkClick r:id="rId3"/>
              </a:rPr>
              <a:t>epp.eurostat.ec.europa.eu/tgm/mapToolClosed.do?tab=map&amp;init=1&amp;plugin=1&amp;language=en&amp;pcode=tsien050&amp;toolbox=types</a:t>
            </a:r>
            <a:endParaRPr lang="x-none" sz="1300"/>
          </a:p>
          <a:p>
            <a:endParaRPr lang="x-none"/>
          </a:p>
          <a:p>
            <a:pPr marL="457200" marR="0" lvl="0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nl-BE" dirty="0" smtClean="0"/>
              <a:t>Europa en Energie</a:t>
            </a:r>
            <a:endParaRPr lang="nl-BE" dirty="0" smtClean="0">
              <a:hlinkClick r:id="rId4"/>
            </a:endParaRPr>
          </a:p>
          <a:p>
            <a:pPr marL="857250" lvl="1" indent="-317500"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 smtClean="0">
                <a:hlinkClick r:id="rId4"/>
              </a:rPr>
              <a:t>http</a:t>
            </a:r>
            <a:r>
              <a:rPr lang="x-none" sz="1600">
                <a:hlinkClick r:id="rId4"/>
              </a:rPr>
              <a:t>://</a:t>
            </a:r>
            <a:r>
              <a:rPr lang="x-none" sz="1600" smtClean="0">
                <a:hlinkClick r:id="rId4"/>
              </a:rPr>
              <a:t>www.youtube.com/watch?v=Byd8knELWBI</a:t>
            </a:r>
            <a:endParaRPr lang="nl-BE" sz="1600" dirty="0"/>
          </a:p>
          <a:p>
            <a:pPr marL="857250" lvl="1" indent="-317500"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 smtClean="0"/>
              <a:t>Geïntegreerde energiemarkt</a:t>
            </a:r>
            <a:endParaRPr lang="nl-BE" sz="1600" dirty="0" smtClean="0"/>
          </a:p>
          <a:p>
            <a:pPr marL="857250" lvl="1" indent="-317500">
              <a:spcBef>
                <a:spcPts val="480"/>
              </a:spcBef>
              <a:spcAft>
                <a:spcPts val="0"/>
              </a:spcAft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 smtClean="0"/>
              <a:t>Sterk </a:t>
            </a:r>
            <a:r>
              <a:rPr lang="x-none" sz="1600"/>
              <a:t>gelijkend op de visie van Nederland </a:t>
            </a:r>
          </a:p>
          <a:p>
            <a:endParaRPr lang="x-none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467544" y="548680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EU</a:t>
            </a:r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Toekomst</a:t>
            </a:r>
            <a:endParaRPr lang="x-none" sz="3200"/>
          </a:p>
        </p:txBody>
      </p:sp>
      <p:sp>
        <p:nvSpPr>
          <p:cNvPr id="325" name="Shape 325"/>
          <p:cNvSpPr txBox="1">
            <a:spLocks noGrp="1"/>
          </p:cNvSpPr>
          <p:nvPr>
            <p:ph idx="1"/>
          </p:nvPr>
        </p:nvSpPr>
        <p:spPr>
          <a:xfrm>
            <a:off x="323528" y="1196752"/>
            <a:ext cx="8513699" cy="145575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mtClean="0">
                <a:solidFill>
                  <a:srgbClr val="FEFEFE"/>
                </a:solidFill>
              </a:rPr>
              <a:t>Desertec</a:t>
            </a:r>
            <a:endParaRPr lang="nl-BE" dirty="0" smtClean="0">
              <a:solidFill>
                <a:srgbClr val="FEFEFE"/>
              </a:solidFill>
            </a:endParaRPr>
          </a:p>
          <a:p>
            <a:pPr marL="857250" lvl="1" indent="-31750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 smtClean="0"/>
              <a:t>Zonne-energie </a:t>
            </a:r>
            <a:r>
              <a:rPr lang="x-none" sz="1600"/>
              <a:t>&amp; windenergie voor de EU en </a:t>
            </a:r>
            <a:r>
              <a:rPr lang="x-none" sz="1600" smtClean="0"/>
              <a:t>MENA-landen</a:t>
            </a:r>
            <a:endParaRPr lang="nl-BE" sz="1600" dirty="0" smtClean="0"/>
          </a:p>
          <a:p>
            <a:pPr marL="857250" lvl="1" indent="-31750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nl-BE" sz="1600" dirty="0" smtClean="0"/>
              <a:t>U</a:t>
            </a:r>
            <a:r>
              <a:rPr lang="x-none" sz="1600" smtClean="0"/>
              <a:t>iteindelijk </a:t>
            </a:r>
            <a:r>
              <a:rPr lang="x-none" sz="1600"/>
              <a:t>15% v/d energievoorziening </a:t>
            </a:r>
            <a:endParaRPr lang="nl-BE" sz="1600" dirty="0" smtClean="0"/>
          </a:p>
          <a:p>
            <a:pPr marL="857250" lvl="1" indent="-31750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 smtClean="0"/>
              <a:t>concrete </a:t>
            </a:r>
            <a:r>
              <a:rPr lang="x-none" sz="1600"/>
              <a:t>plannen in 2012, begin uitvoering in 2014-2016 </a:t>
            </a:r>
          </a:p>
        </p:txBody>
      </p:sp>
      <p:sp>
        <p:nvSpPr>
          <p:cNvPr id="326" name="Shape 326"/>
          <p:cNvSpPr/>
          <p:nvPr/>
        </p:nvSpPr>
        <p:spPr>
          <a:xfrm>
            <a:off x="395536" y="2695588"/>
            <a:ext cx="6106572" cy="400228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95536" y="559133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EU</a:t>
            </a:r>
            <a:r>
              <a:rPr lang="x-none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nl-BE" sz="36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Toekomst</a:t>
            </a:r>
            <a:endParaRPr lang="x-none" sz="3600"/>
          </a:p>
        </p:txBody>
      </p:sp>
      <p:sp>
        <p:nvSpPr>
          <p:cNvPr id="333" name="Shape 333"/>
          <p:cNvSpPr txBox="1">
            <a:spLocks noGrp="1"/>
          </p:cNvSpPr>
          <p:nvPr>
            <p:ph idx="1"/>
          </p:nvPr>
        </p:nvSpPr>
        <p:spPr>
          <a:xfrm>
            <a:off x="315150" y="1351500"/>
            <a:ext cx="8513699" cy="280381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mtClean="0"/>
              <a:t>Desertec</a:t>
            </a:r>
            <a:r>
              <a:rPr lang="nl-BE" dirty="0"/>
              <a:t> o</a:t>
            </a:r>
            <a:r>
              <a:rPr lang="x-none" smtClean="0"/>
              <a:t>bstakels</a:t>
            </a:r>
            <a:r>
              <a:rPr lang="x-none"/>
              <a:t>:</a:t>
            </a:r>
          </a:p>
          <a:p>
            <a:pPr marL="9144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/>
              <a:t>Politieke problemen</a:t>
            </a:r>
          </a:p>
          <a:p>
            <a:pPr marL="9144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/>
              <a:t>Water voor </a:t>
            </a:r>
            <a:r>
              <a:rPr lang="x-none" sz="1600" smtClean="0"/>
              <a:t>koeling</a:t>
            </a:r>
            <a:r>
              <a:rPr lang="nl-BE" sz="1600" dirty="0" smtClean="0"/>
              <a:t> </a:t>
            </a:r>
            <a:r>
              <a:rPr lang="x-none" sz="1600" smtClean="0"/>
              <a:t>+</a:t>
            </a:r>
            <a:r>
              <a:rPr lang="nl-BE" sz="1600" dirty="0" smtClean="0"/>
              <a:t> </a:t>
            </a:r>
            <a:r>
              <a:rPr lang="x-none" sz="1600" smtClean="0"/>
              <a:t>onderhoud</a:t>
            </a:r>
            <a:endParaRPr lang="x-none" sz="1600"/>
          </a:p>
          <a:p>
            <a:pPr marL="9144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/>
              <a:t>Lange afstand: 3% verlies </a:t>
            </a:r>
          </a:p>
          <a:p>
            <a:pPr marL="457200" lvl="0" indent="457200" rtl="0">
              <a:buNone/>
            </a:pPr>
            <a:r>
              <a:rPr lang="x-none" sz="1600"/>
              <a:t>over 1000 km</a:t>
            </a:r>
          </a:p>
          <a:p>
            <a:pPr marL="457200" lvl="0" indent="457200" rtl="0">
              <a:buNone/>
            </a:pPr>
            <a:r>
              <a:rPr lang="nl-BE" sz="1600" dirty="0" smtClean="0">
                <a:sym typeface="Wingdings" pitchFamily="2" charset="2"/>
              </a:rPr>
              <a:t> </a:t>
            </a:r>
            <a:r>
              <a:rPr lang="x-none" sz="1600" smtClean="0"/>
              <a:t>Supergridsysteem </a:t>
            </a:r>
            <a:r>
              <a:rPr lang="x-none" sz="1600"/>
              <a:t>nodig</a:t>
            </a:r>
          </a:p>
          <a:p>
            <a:pPr marL="914400" lvl="0" indent="-317500" rtl="0">
              <a:buClr>
                <a:srgbClr val="FEFEFE"/>
              </a:buClr>
              <a:buSzPct val="97222"/>
              <a:buFont typeface="Arial"/>
              <a:buChar char="•"/>
            </a:pPr>
            <a:r>
              <a:rPr lang="x-none" sz="1600"/>
              <a:t>Kostprijs</a:t>
            </a:r>
          </a:p>
          <a:p>
            <a:endParaRPr lang="x-none"/>
          </a:p>
        </p:txBody>
      </p:sp>
      <p:sp>
        <p:nvSpPr>
          <p:cNvPr id="332" name="Shape 332"/>
          <p:cNvSpPr/>
          <p:nvPr/>
        </p:nvSpPr>
        <p:spPr>
          <a:xfrm>
            <a:off x="5062281" y="2289427"/>
            <a:ext cx="3716866" cy="242316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Conclusie</a:t>
            </a:r>
            <a:endParaRPr lang="nl-BE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Algemeen:</a:t>
            </a:r>
          </a:p>
          <a:p>
            <a:pPr lvl="1"/>
            <a:r>
              <a:rPr lang="nl-BE" sz="1600" dirty="0" smtClean="0"/>
              <a:t>Minder afhankelijkheid van fossiele brandstoffen</a:t>
            </a:r>
          </a:p>
          <a:p>
            <a:pPr lvl="1"/>
            <a:r>
              <a:rPr lang="nl-BE" sz="1600" dirty="0"/>
              <a:t>H</a:t>
            </a:r>
            <a:r>
              <a:rPr lang="nl-BE" sz="1600" dirty="0" smtClean="0"/>
              <a:t>ernieuwbare energiebronnen in opmars</a:t>
            </a:r>
          </a:p>
          <a:p>
            <a:pPr lvl="1"/>
            <a:r>
              <a:rPr lang="nl-BE" sz="1600" dirty="0" smtClean="0"/>
              <a:t>Geïntegreerde energiemarkt</a:t>
            </a:r>
          </a:p>
          <a:p>
            <a:pPr lvl="2"/>
            <a:r>
              <a:rPr lang="nl-BE" sz="1600" dirty="0" smtClean="0"/>
              <a:t>Specialisatie</a:t>
            </a:r>
          </a:p>
          <a:p>
            <a:pPr lvl="1"/>
            <a:r>
              <a:rPr lang="nl-BE" sz="1600" dirty="0" smtClean="0"/>
              <a:t>Nog veel investeringen en onderzoek nodig om doelstellingen te halen </a:t>
            </a:r>
          </a:p>
          <a:p>
            <a:pPr lvl="1"/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96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8229600" cy="7920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61111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Nederland: Huidig</a:t>
            </a:r>
          </a:p>
        </p:txBody>
      </p:sp>
      <p:sp>
        <p:nvSpPr>
          <p:cNvPr id="96" name="Shape 96"/>
          <p:cNvSpPr/>
          <p:nvPr/>
        </p:nvSpPr>
        <p:spPr>
          <a:xfrm>
            <a:off x="180234" y="1268760"/>
            <a:ext cx="7560840" cy="468052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75025"/>
            <a:ext cx="8229600" cy="84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914400" indent="0" algn="r">
              <a:buNone/>
            </a:pPr>
            <a:r>
              <a:rPr lang="x-none" sz="3600">
                <a:solidFill>
                  <a:srgbClr val="E4E9EF"/>
                </a:solidFill>
              </a:rPr>
              <a:t>Nederland: Huidig</a:t>
            </a:r>
          </a:p>
        </p:txBody>
      </p:sp>
      <p:sp>
        <p:nvSpPr>
          <p:cNvPr id="103" name="Shape 103"/>
          <p:cNvSpPr/>
          <p:nvPr/>
        </p:nvSpPr>
        <p:spPr>
          <a:xfrm>
            <a:off x="539552" y="980728"/>
            <a:ext cx="7200800" cy="511358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idx="1"/>
          </p:nvPr>
        </p:nvSpPr>
        <p:spPr>
          <a:xfrm>
            <a:off x="457200" y="1275038"/>
            <a:ext cx="8229600" cy="24524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Kleine bijdrage kernenergie (1 reactor; 4% energieproductie)</a:t>
            </a:r>
          </a:p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Dominantie fossiele brandstoffen (+- 96%)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Rijk aan aardgas 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Kleine hoeveelheid aardolie (9% binnenlands verbruik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Ontginning steenkool stopgezet sinds 1974 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2123728" y="3501008"/>
            <a:ext cx="5064125" cy="270202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11" name="Shape 111"/>
          <p:cNvSpPr txBox="1"/>
          <p:nvPr/>
        </p:nvSpPr>
        <p:spPr>
          <a:xfrm>
            <a:off x="1005450" y="300125"/>
            <a:ext cx="7608299" cy="720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algn="r">
              <a:buNone/>
            </a:pPr>
            <a:r>
              <a:rPr lang="x-none" sz="3600">
                <a:solidFill>
                  <a:srgbClr val="E4E9EF"/>
                </a:solidFill>
              </a:rPr>
              <a:t>Nederland: Huidig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79509" y="1052737"/>
            <a:ext cx="4248472" cy="51845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199" y="191547"/>
            <a:ext cx="8229600" cy="79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algn="r">
              <a:buNone/>
            </a:pPr>
            <a:r>
              <a:rPr lang="x-none" sz="3600">
                <a:solidFill>
                  <a:srgbClr val="E4E9EF"/>
                </a:solidFill>
              </a:rPr>
              <a:t>Nederland: Huidig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idx="1"/>
          </p:nvPr>
        </p:nvSpPr>
        <p:spPr>
          <a:xfrm>
            <a:off x="4499992" y="1484783"/>
            <a:ext cx="4188756" cy="45345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Duurzame energie klein aandeel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Trage groei tov. andere EU-landen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Sinds 1995 is het aandeel meer dan verdubbeld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Hoofdzakelijk verbranding biomassa en windenergie (Noordzee)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EU wijst er op dat verbranding biomassa  niet duurzaam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nl-BE" sz="1600" dirty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Waterkracht niet efficiënt genoeg</a:t>
            </a:r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://www.recybem.nl/files/user/ladder_van_lansi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603273"/>
            <a:ext cx="2088232" cy="222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212549"/>
            <a:ext cx="8229600" cy="9842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61111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Nederland</a:t>
            </a:r>
            <a:r>
              <a:rPr lang="nl-BE" sz="3600" b="0" i="0" u="none" strike="noStrike" cap="none" baseline="0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x-none" sz="3600" b="0" i="0" u="none" strike="noStrike" cap="none" baseline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x-none" sz="3600" b="0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Toekomst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idx="1"/>
          </p:nvPr>
        </p:nvSpPr>
        <p:spPr>
          <a:xfrm>
            <a:off x="633413" y="1649413"/>
            <a:ext cx="7870825" cy="4218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Energierapport 2011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Energiehuishouding moet duurzamer + minder afhankelijk van  fossiele brandstoffen → evenwichtige mix groene en grijze energie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Voorstander van een geïntegreerde energiemarkt → goedkope </a:t>
            </a:r>
            <a:r>
              <a:rPr lang="x-none" sz="1600" b="0" i="0" u="none" strike="noStrike" cap="none" baseline="0" smtClean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energiemix</a:t>
            </a:r>
            <a:endParaRPr lang="nl-BE" sz="1600" b="0" i="0" u="none" strike="noStrike" cap="none" baseline="0" dirty="0" smtClean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lvl="2">
              <a:spcBef>
                <a:spcPts val="360"/>
              </a:spcBef>
              <a:buClr>
                <a:srgbClr val="FEFEFE"/>
              </a:buClr>
              <a:buSzPct val="112500"/>
            </a:pPr>
            <a:r>
              <a:rPr lang="x-none" sz="1600" smtClean="0">
                <a:latin typeface="Arial" pitchFamily="34" charset="0"/>
                <a:cs typeface="Arial" pitchFamily="34" charset="0"/>
              </a:rPr>
              <a:t>Profiteren </a:t>
            </a:r>
            <a:r>
              <a:rPr lang="x-none" sz="1600">
                <a:latin typeface="Arial" pitchFamily="34" charset="0"/>
                <a:cs typeface="Arial" pitchFamily="34" charset="0"/>
              </a:rPr>
              <a:t>van comparatief voordeel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Nederland wil positie als gasland versterken (&lt;-&gt; Vanaf 2030 neemt gasproductie af!) 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Concurrentiekracht energiesector versterken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Innovatie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Prijzen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idx="1"/>
          </p:nvPr>
        </p:nvSpPr>
        <p:spPr>
          <a:xfrm>
            <a:off x="633413" y="1649413"/>
            <a:ext cx="7870825" cy="3786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EU doelstelling Nederland: 14% hernieuwbare energie tegen 2020</a:t>
            </a:r>
          </a:p>
          <a:p>
            <a:endParaRPr lang="x-none" sz="24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buClr>
                <a:srgbClr val="FEFEFE"/>
              </a:buClr>
              <a:buSzPct val="100694"/>
              <a:buFont typeface="Arial"/>
              <a:buChar char="•"/>
            </a:pPr>
            <a:r>
              <a:rPr lang="x-none" sz="24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Plannen:</a:t>
            </a: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20-30% hernieuwbare energie uit binnen en buitenland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95.000 huishoudens energie uit waterkracht</a:t>
            </a:r>
          </a:p>
          <a:p>
            <a:pPr marL="1143000" marR="0" lvl="2" indent="-228600" algn="l" rtl="0">
              <a:spcBef>
                <a:spcPts val="360"/>
              </a:spcBef>
              <a:buClr>
                <a:srgbClr val="FEFEFE"/>
              </a:buClr>
              <a:buSzPct val="114583"/>
              <a:buFont typeface="Arial"/>
              <a:buChar char="•"/>
            </a:pPr>
            <a:r>
              <a:rPr lang="x-none" sz="1600" b="0" i="0" u="none" strike="noStrike" cap="none" baseline="0">
                <a:latin typeface="Arial"/>
                <a:ea typeface="Arial"/>
                <a:cs typeface="Arial"/>
                <a:sym typeface="Arial"/>
              </a:rPr>
              <a:t>11.400.000</a:t>
            </a: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huishoudens energie uit windkracht</a:t>
            </a: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360"/>
              </a:spcBef>
              <a:buClr>
                <a:srgbClr val="FEFEFE"/>
              </a:buClr>
              <a:buSzPct val="112500"/>
              <a:buFont typeface="Courier New"/>
              <a:buChar char="o"/>
            </a:pPr>
            <a:r>
              <a:rPr lang="x-none" sz="1600" b="0" i="0" u="none" strike="noStrike" cap="none" baseline="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Kernenergie is een noodzakelijke stap </a:t>
            </a:r>
            <a:endParaRPr lang="x-none" sz="12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x-none" sz="1600" b="0" i="0" u="none" strike="noStrike" cap="none" baseline="0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960425" y="225100"/>
            <a:ext cx="7593300" cy="163054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algn="r" rtl="0">
              <a:lnSpc>
                <a:spcPct val="161111"/>
              </a:lnSpc>
              <a:buClr>
                <a:schemeClr val="lt2"/>
              </a:buClr>
              <a:buSzPct val="25000"/>
              <a:buFont typeface="Arial"/>
              <a:buNone/>
            </a:pPr>
            <a:r>
              <a:rPr lang="x-none" sz="3600" smtClean="0">
                <a:solidFill>
                  <a:schemeClr val="lt2"/>
                </a:solidFill>
              </a:rPr>
              <a:t>Nederland</a:t>
            </a:r>
            <a:r>
              <a:rPr lang="nl-BE" sz="3600" dirty="0" smtClean="0">
                <a:solidFill>
                  <a:schemeClr val="lt2"/>
                </a:solidFill>
              </a:rPr>
              <a:t>:</a:t>
            </a:r>
            <a:r>
              <a:rPr lang="x-none" sz="3600" smtClean="0">
                <a:solidFill>
                  <a:schemeClr val="lt2"/>
                </a:solidFill>
              </a:rPr>
              <a:t> </a:t>
            </a:r>
            <a:r>
              <a:rPr lang="x-none" sz="3600">
                <a:solidFill>
                  <a:schemeClr val="lt2"/>
                </a:solidFill>
              </a:rPr>
              <a:t>Toekomst</a:t>
            </a:r>
          </a:p>
          <a:p>
            <a:endParaRPr lang="x-none" sz="3600"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donker">
  <a:themeElements>
    <a:clrScheme name="">
      <a:dk1>
        <a:srgbClr val="FAFAFA"/>
      </a:dk1>
      <a:lt1>
        <a:srgbClr val="FFFFFF"/>
      </a:lt1>
      <a:dk2>
        <a:srgbClr val="FFFFFF"/>
      </a:dk2>
      <a:lt2>
        <a:srgbClr val="CBCBCB"/>
      </a:lt2>
      <a:accent1>
        <a:srgbClr val="B6C4D8"/>
      </a:accent1>
      <a:accent2>
        <a:srgbClr val="738DAE"/>
      </a:accent2>
      <a:accent3>
        <a:srgbClr val="FFFFFF"/>
      </a:accent3>
      <a:accent4>
        <a:srgbClr val="D6D6D6"/>
      </a:accent4>
      <a:accent5>
        <a:srgbClr val="D7DEE9"/>
      </a:accent5>
      <a:accent6>
        <a:srgbClr val="687F9D"/>
      </a:accent6>
      <a:hlink>
        <a:srgbClr val="003D62"/>
      </a:hlink>
      <a:folHlink>
        <a:srgbClr val="D9BDBD"/>
      </a:folHlink>
    </a:clrScheme>
    <a:fontScheme name="Kantoorthem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1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14" charset="0"/>
          </a:defRPr>
        </a:defPPr>
      </a:lstStyle>
    </a:lnDef>
  </a:objectDefaults>
  <a:extraClrSchemeLst>
    <a:extraClrScheme>
      <a:clrScheme name="Kantoorth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antoorthe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antoorthema 8">
        <a:dk1>
          <a:srgbClr val="003D62"/>
        </a:dk1>
        <a:lt1>
          <a:srgbClr val="FFFFFF"/>
        </a:lt1>
        <a:dk2>
          <a:srgbClr val="003D62"/>
        </a:dk2>
        <a:lt2>
          <a:srgbClr val="DDDDDD"/>
        </a:lt2>
        <a:accent1>
          <a:srgbClr val="B6C4D8"/>
        </a:accent1>
        <a:accent2>
          <a:srgbClr val="003D62"/>
        </a:accent2>
        <a:accent3>
          <a:srgbClr val="FFFFFF"/>
        </a:accent3>
        <a:accent4>
          <a:srgbClr val="003353"/>
        </a:accent4>
        <a:accent5>
          <a:srgbClr val="D7DEE9"/>
        </a:accent5>
        <a:accent6>
          <a:srgbClr val="003658"/>
        </a:accent6>
        <a:hlink>
          <a:srgbClr val="7E002F"/>
        </a:hlink>
        <a:folHlink>
          <a:srgbClr val="D9BDB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ppt_donker</Template>
  <TotalTime>295</TotalTime>
  <Words>1810</Words>
  <Application>Microsoft Office PowerPoint</Application>
  <PresentationFormat>Diavoorstelling (4:3)</PresentationFormat>
  <Paragraphs>320</Paragraphs>
  <Slides>38</Slides>
  <Notes>34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39" baseType="lpstr">
      <vt:lpstr>ppt_donker</vt:lpstr>
      <vt:lpstr>Energiewinning en voorziening </vt:lpstr>
      <vt:lpstr>PowerPoint-presentatie</vt:lpstr>
      <vt:lpstr>Overzicht</vt:lpstr>
      <vt:lpstr>Nederland: Huidig</vt:lpstr>
      <vt:lpstr>Nederland: Huidig</vt:lpstr>
      <vt:lpstr>PowerPoint-presentatie</vt:lpstr>
      <vt:lpstr>Nederland: Huidig</vt:lpstr>
      <vt:lpstr>Nederland: Toekomst</vt:lpstr>
      <vt:lpstr>PowerPoint-presentatie</vt:lpstr>
      <vt:lpstr>Duitsland: Huidig</vt:lpstr>
      <vt:lpstr>Duitsland: Huidig</vt:lpstr>
      <vt:lpstr>Duitsland: Huidig</vt:lpstr>
      <vt:lpstr>Duitsland: Huidig</vt:lpstr>
      <vt:lpstr>Duitsland: Huidig</vt:lpstr>
      <vt:lpstr>Duitsland: Toekomst</vt:lpstr>
      <vt:lpstr>Duitsland: Toekomst</vt:lpstr>
      <vt:lpstr>Duitsland: Toekomst</vt:lpstr>
      <vt:lpstr>Frankrijk: Huidig</vt:lpstr>
      <vt:lpstr>Frankrijk: Huidig</vt:lpstr>
      <vt:lpstr>Frankrijk: Huidig</vt:lpstr>
      <vt:lpstr>Frankrijk: Huidig</vt:lpstr>
      <vt:lpstr>Frankrijk: Toekomst</vt:lpstr>
      <vt:lpstr>Frankrijk: Toekomst</vt:lpstr>
      <vt:lpstr>Frankrijk: Toekomst</vt:lpstr>
      <vt:lpstr>België: Huidig</vt:lpstr>
      <vt:lpstr>België: Huidig</vt:lpstr>
      <vt:lpstr>België: Huidig</vt:lpstr>
      <vt:lpstr>België: Toekomst</vt:lpstr>
      <vt:lpstr>België: Toekomst</vt:lpstr>
      <vt:lpstr>België: Toekomst</vt:lpstr>
      <vt:lpstr>Overzicht</vt:lpstr>
      <vt:lpstr>EU: Huidig</vt:lpstr>
      <vt:lpstr>EU: Huidig</vt:lpstr>
      <vt:lpstr>EU: Huidig</vt:lpstr>
      <vt:lpstr>EU: Huidig</vt:lpstr>
      <vt:lpstr>EU: Toekomst</vt:lpstr>
      <vt:lpstr>EU: Toekomst</vt:lpstr>
      <vt:lpstr>Conclusie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Energiewinning en voorziening </dc:title>
  <cp:lastModifiedBy>Bryan</cp:lastModifiedBy>
  <cp:revision>103</cp:revision>
  <dcterms:modified xsi:type="dcterms:W3CDTF">2012-05-08T11:12:53Z</dcterms:modified>
</cp:coreProperties>
</file>